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8" r:id="rId10"/>
    <p:sldId id="267" r:id="rId11"/>
    <p:sldId id="264" r:id="rId12"/>
    <p:sldId id="265" r:id="rId13"/>
    <p:sldId id="271" r:id="rId14"/>
    <p:sldId id="272" r:id="rId15"/>
    <p:sldId id="270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B95BC6-5F2B-4275-ACF8-E4AEB5A28379}">
          <p14:sldIdLst>
            <p14:sldId id="269"/>
            <p14:sldId id="257"/>
            <p14:sldId id="258"/>
            <p14:sldId id="259"/>
            <p14:sldId id="263"/>
            <p14:sldId id="260"/>
            <p14:sldId id="261"/>
            <p14:sldId id="262"/>
          </p14:sldIdLst>
        </p14:section>
        <p14:section name="Untitled Section" id="{E86F7EE0-E15F-4F31-82A3-C8E18C599122}">
          <p14:sldIdLst>
            <p14:sldId id="268"/>
            <p14:sldId id="267"/>
            <p14:sldId id="264"/>
            <p14:sldId id="265"/>
            <p14:sldId id="271"/>
            <p14:sldId id="272"/>
            <p14:sldId id="270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12" autoAdjust="0"/>
  </p:normalViewPr>
  <p:slideViewPr>
    <p:cSldViewPr snapToGrid="0">
      <p:cViewPr varScale="1">
        <p:scale>
          <a:sx n="51" d="100"/>
          <a:sy n="51" d="100"/>
        </p:scale>
        <p:origin x="12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760B7B-00C8-4834-BB3D-A3D3E6E1DD25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9EFF12E-55E5-4E27-A1C7-C231B8EA60E8}">
      <dgm:prSet/>
      <dgm:spPr/>
      <dgm:t>
        <a:bodyPr/>
        <a:lstStyle/>
        <a:p>
          <a:r>
            <a:rPr lang="en-IN" b="1" dirty="0">
              <a:latin typeface="Cambria" panose="02040503050406030204" pitchFamily="18" charset="0"/>
              <a:ea typeface="Cambria" panose="02040503050406030204" pitchFamily="18" charset="0"/>
            </a:rPr>
            <a:t>CO₂ Methanation Performance</a:t>
          </a:r>
          <a:b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Study CO₂ methanation over Ru/</a:t>
          </a:r>
          <a:r>
            <a:rPr lang="en-IN" dirty="0" err="1">
              <a:latin typeface="Cambria" panose="02040503050406030204" pitchFamily="18" charset="0"/>
              <a:ea typeface="Cambria" panose="02040503050406030204" pitchFamily="18" charset="0"/>
            </a:rPr>
            <a:t>TiO</a:t>
          </a:r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₂ by varying temperature (150–400°C) and time (at 300°C) to determine optimal reaction conditions.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7315483-2170-4B01-A11F-F85A6FB27563}" type="parTrans" cxnId="{5B41AC44-2338-4D4E-BD94-D846893BECCD}">
      <dgm:prSet/>
      <dgm:spPr/>
      <dgm:t>
        <a:bodyPr/>
        <a:lstStyle/>
        <a:p>
          <a:endParaRPr lang="en-US"/>
        </a:p>
      </dgm:t>
    </dgm:pt>
    <dgm:pt modelId="{58031CAC-0FAE-4650-BE4C-CDE4DBF5B29B}" type="sibTrans" cxnId="{5B41AC44-2338-4D4E-BD94-D846893BECCD}">
      <dgm:prSet/>
      <dgm:spPr/>
      <dgm:t>
        <a:bodyPr/>
        <a:lstStyle/>
        <a:p>
          <a:endParaRPr lang="en-US"/>
        </a:p>
      </dgm:t>
    </dgm:pt>
    <dgm:pt modelId="{87A1800E-4577-463E-BF21-8EC0F89D0238}">
      <dgm:prSet/>
      <dgm:spPr/>
      <dgm:t>
        <a:bodyPr/>
        <a:lstStyle/>
        <a:p>
          <a:r>
            <a:rPr lang="en-IN" b="1" dirty="0">
              <a:latin typeface="Cambria" panose="02040503050406030204" pitchFamily="18" charset="0"/>
              <a:ea typeface="Cambria" panose="02040503050406030204" pitchFamily="18" charset="0"/>
            </a:rPr>
            <a:t>CO₂ Adsorption </a:t>
          </a:r>
          <a:r>
            <a:rPr lang="en-IN" b="1" dirty="0" err="1">
              <a:latin typeface="Cambria" panose="02040503050406030204" pitchFamily="18" charset="0"/>
              <a:ea typeface="Cambria" panose="02040503050406030204" pitchFamily="18" charset="0"/>
            </a:rPr>
            <a:t>Behavior</a:t>
          </a:r>
          <a:b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IN" dirty="0" err="1">
              <a:latin typeface="Cambria" panose="02040503050406030204" pitchFamily="18" charset="0"/>
              <a:ea typeface="Cambria" panose="02040503050406030204" pitchFamily="18" charset="0"/>
            </a:rPr>
            <a:t>Analyze</a:t>
          </a:r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 CO₂ adsorption on Ru/</a:t>
          </a:r>
          <a:r>
            <a:rPr lang="en-IN" dirty="0" err="1">
              <a:latin typeface="Cambria" panose="02040503050406030204" pitchFamily="18" charset="0"/>
              <a:ea typeface="Cambria" panose="02040503050406030204" pitchFamily="18" charset="0"/>
            </a:rPr>
            <a:t>TiO</a:t>
          </a:r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₂ across temperatures (150–400°C) and at 200°C over time to understand surface intermediates and their stability.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8491363-95C3-43F0-9BBC-69DBAB9DBD7A}" type="parTrans" cxnId="{524A3D6A-8D4E-4B5D-92C9-9E7EB3944B79}">
      <dgm:prSet/>
      <dgm:spPr/>
      <dgm:t>
        <a:bodyPr/>
        <a:lstStyle/>
        <a:p>
          <a:endParaRPr lang="en-US"/>
        </a:p>
      </dgm:t>
    </dgm:pt>
    <dgm:pt modelId="{700CED9D-83AC-4F8E-BD23-6768B35ED0EF}" type="sibTrans" cxnId="{524A3D6A-8D4E-4B5D-92C9-9E7EB3944B79}">
      <dgm:prSet/>
      <dgm:spPr/>
      <dgm:t>
        <a:bodyPr/>
        <a:lstStyle/>
        <a:p>
          <a:endParaRPr lang="en-US"/>
        </a:p>
      </dgm:t>
    </dgm:pt>
    <dgm:pt modelId="{3852B82A-CB4B-4E37-BB63-2E82D1969816}">
      <dgm:prSet/>
      <dgm:spPr/>
      <dgm:t>
        <a:bodyPr/>
        <a:lstStyle/>
        <a:p>
          <a:r>
            <a:rPr lang="en-IN" b="1" dirty="0">
              <a:latin typeface="Cambria" panose="02040503050406030204" pitchFamily="18" charset="0"/>
              <a:ea typeface="Cambria" panose="02040503050406030204" pitchFamily="18" charset="0"/>
            </a:rPr>
            <a:t>In-situ DRIFTS Analysis</a:t>
          </a:r>
          <a:b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Use in-situ DRIFTS to identify surface species formed during methanation and adsorption processes.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58B1190-4950-4369-997C-52A350417EB8}" type="parTrans" cxnId="{69533E9A-C630-4419-A68A-F23182F04BC9}">
      <dgm:prSet/>
      <dgm:spPr/>
      <dgm:t>
        <a:bodyPr/>
        <a:lstStyle/>
        <a:p>
          <a:endParaRPr lang="en-US"/>
        </a:p>
      </dgm:t>
    </dgm:pt>
    <dgm:pt modelId="{1A1DA0A0-46A5-4B4F-9F88-7E7E3C0E291A}" type="sibTrans" cxnId="{69533E9A-C630-4419-A68A-F23182F04BC9}">
      <dgm:prSet/>
      <dgm:spPr/>
      <dgm:t>
        <a:bodyPr/>
        <a:lstStyle/>
        <a:p>
          <a:endParaRPr lang="en-US"/>
        </a:p>
      </dgm:t>
    </dgm:pt>
    <dgm:pt modelId="{5D7DCD10-F2B7-4086-9DB7-B91FBF99FA18}">
      <dgm:prSet/>
      <dgm:spPr/>
      <dgm:t>
        <a:bodyPr/>
        <a:lstStyle/>
        <a:p>
          <a:r>
            <a:rPr lang="en-IN" b="1" dirty="0">
              <a:latin typeface="Cambria" panose="02040503050406030204" pitchFamily="18" charset="0"/>
              <a:ea typeface="Cambria" panose="02040503050406030204" pitchFamily="18" charset="0"/>
            </a:rPr>
            <a:t>Reaction Pathway Correlation</a:t>
          </a:r>
          <a:b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Correlate catalytic activity with surface coverage to propose potential reaction mechanisms.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D48873E-299F-4B48-B8B4-6A72FFFA03F7}" type="parTrans" cxnId="{407E6BA9-6EEA-434D-9A61-517730837B19}">
      <dgm:prSet/>
      <dgm:spPr/>
      <dgm:t>
        <a:bodyPr/>
        <a:lstStyle/>
        <a:p>
          <a:endParaRPr lang="en-US"/>
        </a:p>
      </dgm:t>
    </dgm:pt>
    <dgm:pt modelId="{85A576FF-2180-48E1-93E1-5B7B4D5381B3}" type="sibTrans" cxnId="{407E6BA9-6EEA-434D-9A61-517730837B19}">
      <dgm:prSet/>
      <dgm:spPr/>
      <dgm:t>
        <a:bodyPr/>
        <a:lstStyle/>
        <a:p>
          <a:endParaRPr lang="en-US"/>
        </a:p>
      </dgm:t>
    </dgm:pt>
    <dgm:pt modelId="{914FC66F-3C57-43AE-A3A3-455D8933840D}" type="pres">
      <dgm:prSet presAssocID="{6D760B7B-00C8-4834-BB3D-A3D3E6E1DD25}" presName="outerComposite" presStyleCnt="0">
        <dgm:presLayoutVars>
          <dgm:chMax val="5"/>
          <dgm:dir/>
          <dgm:resizeHandles val="exact"/>
        </dgm:presLayoutVars>
      </dgm:prSet>
      <dgm:spPr/>
    </dgm:pt>
    <dgm:pt modelId="{B1DEA14A-4699-400D-BFE2-59DFC540B225}" type="pres">
      <dgm:prSet presAssocID="{6D760B7B-00C8-4834-BB3D-A3D3E6E1DD25}" presName="dummyMaxCanvas" presStyleCnt="0">
        <dgm:presLayoutVars/>
      </dgm:prSet>
      <dgm:spPr/>
    </dgm:pt>
    <dgm:pt modelId="{F64131F5-B51D-4A17-B6A4-C336E169669A}" type="pres">
      <dgm:prSet presAssocID="{6D760B7B-00C8-4834-BB3D-A3D3E6E1DD25}" presName="FourNodes_1" presStyleLbl="node1" presStyleIdx="0" presStyleCnt="4" custScaleX="111818" custLinFactNeighborX="129" custLinFactNeighborY="-59131">
        <dgm:presLayoutVars>
          <dgm:bulletEnabled val="1"/>
        </dgm:presLayoutVars>
      </dgm:prSet>
      <dgm:spPr/>
    </dgm:pt>
    <dgm:pt modelId="{0CD99565-FB19-41B1-A081-A1F57B6AD673}" type="pres">
      <dgm:prSet presAssocID="{6D760B7B-00C8-4834-BB3D-A3D3E6E1DD25}" presName="FourNodes_2" presStyleLbl="node1" presStyleIdx="1" presStyleCnt="4" custScaleX="107880">
        <dgm:presLayoutVars>
          <dgm:bulletEnabled val="1"/>
        </dgm:presLayoutVars>
      </dgm:prSet>
      <dgm:spPr/>
    </dgm:pt>
    <dgm:pt modelId="{7BD55440-9BEB-4DD5-AED8-A5897BA13206}" type="pres">
      <dgm:prSet presAssocID="{6D760B7B-00C8-4834-BB3D-A3D3E6E1DD25}" presName="FourNodes_3" presStyleLbl="node1" presStyleIdx="2" presStyleCnt="4" custScaleX="106101">
        <dgm:presLayoutVars>
          <dgm:bulletEnabled val="1"/>
        </dgm:presLayoutVars>
      </dgm:prSet>
      <dgm:spPr/>
    </dgm:pt>
    <dgm:pt modelId="{71ECCBCB-4A59-4520-8AC5-EE21F92CB798}" type="pres">
      <dgm:prSet presAssocID="{6D760B7B-00C8-4834-BB3D-A3D3E6E1DD25}" presName="FourNodes_4" presStyleLbl="node1" presStyleIdx="3" presStyleCnt="4">
        <dgm:presLayoutVars>
          <dgm:bulletEnabled val="1"/>
        </dgm:presLayoutVars>
      </dgm:prSet>
      <dgm:spPr/>
    </dgm:pt>
    <dgm:pt modelId="{C1477A77-761C-4F08-96C9-7CB8804167A6}" type="pres">
      <dgm:prSet presAssocID="{6D760B7B-00C8-4834-BB3D-A3D3E6E1DD25}" presName="FourConn_1-2" presStyleLbl="fgAccFollowNode1" presStyleIdx="0" presStyleCnt="3" custLinFactNeighborX="-7418" custLinFactNeighborY="-11696">
        <dgm:presLayoutVars>
          <dgm:bulletEnabled val="1"/>
        </dgm:presLayoutVars>
      </dgm:prSet>
      <dgm:spPr/>
    </dgm:pt>
    <dgm:pt modelId="{AEB480D3-EC5C-48B7-A3C0-9DE4F882E218}" type="pres">
      <dgm:prSet presAssocID="{6D760B7B-00C8-4834-BB3D-A3D3E6E1DD25}" presName="FourConn_2-3" presStyleLbl="fgAccFollowNode1" presStyleIdx="1" presStyleCnt="3">
        <dgm:presLayoutVars>
          <dgm:bulletEnabled val="1"/>
        </dgm:presLayoutVars>
      </dgm:prSet>
      <dgm:spPr/>
    </dgm:pt>
    <dgm:pt modelId="{0C73F269-2005-4063-A080-6F3812054CE3}" type="pres">
      <dgm:prSet presAssocID="{6D760B7B-00C8-4834-BB3D-A3D3E6E1DD25}" presName="FourConn_3-4" presStyleLbl="fgAccFollowNode1" presStyleIdx="2" presStyleCnt="3">
        <dgm:presLayoutVars>
          <dgm:bulletEnabled val="1"/>
        </dgm:presLayoutVars>
      </dgm:prSet>
      <dgm:spPr/>
    </dgm:pt>
    <dgm:pt modelId="{A5002701-DFAD-422F-82B1-307AE1FFD168}" type="pres">
      <dgm:prSet presAssocID="{6D760B7B-00C8-4834-BB3D-A3D3E6E1DD25}" presName="FourNodes_1_text" presStyleLbl="node1" presStyleIdx="3" presStyleCnt="4">
        <dgm:presLayoutVars>
          <dgm:bulletEnabled val="1"/>
        </dgm:presLayoutVars>
      </dgm:prSet>
      <dgm:spPr/>
    </dgm:pt>
    <dgm:pt modelId="{B9D3BA74-DF90-4721-8E90-64B20FC38081}" type="pres">
      <dgm:prSet presAssocID="{6D760B7B-00C8-4834-BB3D-A3D3E6E1DD25}" presName="FourNodes_2_text" presStyleLbl="node1" presStyleIdx="3" presStyleCnt="4">
        <dgm:presLayoutVars>
          <dgm:bulletEnabled val="1"/>
        </dgm:presLayoutVars>
      </dgm:prSet>
      <dgm:spPr/>
    </dgm:pt>
    <dgm:pt modelId="{65EDD1E1-610C-43A2-ACBD-68FE75E73AEC}" type="pres">
      <dgm:prSet presAssocID="{6D760B7B-00C8-4834-BB3D-A3D3E6E1DD25}" presName="FourNodes_3_text" presStyleLbl="node1" presStyleIdx="3" presStyleCnt="4">
        <dgm:presLayoutVars>
          <dgm:bulletEnabled val="1"/>
        </dgm:presLayoutVars>
      </dgm:prSet>
      <dgm:spPr/>
    </dgm:pt>
    <dgm:pt modelId="{88136829-23E3-44CC-B06C-257023F7D7B3}" type="pres">
      <dgm:prSet presAssocID="{6D760B7B-00C8-4834-BB3D-A3D3E6E1DD2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6ED6B10-EFAE-47E7-929C-5BB9404CFE95}" type="presOf" srcId="{5D7DCD10-F2B7-4086-9DB7-B91FBF99FA18}" destId="{71ECCBCB-4A59-4520-8AC5-EE21F92CB798}" srcOrd="0" destOrd="0" presId="urn:microsoft.com/office/officeart/2005/8/layout/vProcess5"/>
    <dgm:cxn modelId="{983A0019-7B6A-4411-B379-2AB57D353113}" type="presOf" srcId="{58031CAC-0FAE-4650-BE4C-CDE4DBF5B29B}" destId="{C1477A77-761C-4F08-96C9-7CB8804167A6}" srcOrd="0" destOrd="0" presId="urn:microsoft.com/office/officeart/2005/8/layout/vProcess5"/>
    <dgm:cxn modelId="{52B97019-D150-4E43-A0C2-64CBE6EFAFFD}" type="presOf" srcId="{87A1800E-4577-463E-BF21-8EC0F89D0238}" destId="{B9D3BA74-DF90-4721-8E90-64B20FC38081}" srcOrd="1" destOrd="0" presId="urn:microsoft.com/office/officeart/2005/8/layout/vProcess5"/>
    <dgm:cxn modelId="{6B771329-86BF-4D0F-8A95-FC5B333F835A}" type="presOf" srcId="{3852B82A-CB4B-4E37-BB63-2E82D1969816}" destId="{7BD55440-9BEB-4DD5-AED8-A5897BA13206}" srcOrd="0" destOrd="0" presId="urn:microsoft.com/office/officeart/2005/8/layout/vProcess5"/>
    <dgm:cxn modelId="{4AF70C34-3653-44A3-A5D4-744695CDF2E6}" type="presOf" srcId="{700CED9D-83AC-4F8E-BD23-6768B35ED0EF}" destId="{AEB480D3-EC5C-48B7-A3C0-9DE4F882E218}" srcOrd="0" destOrd="0" presId="urn:microsoft.com/office/officeart/2005/8/layout/vProcess5"/>
    <dgm:cxn modelId="{5B41AC44-2338-4D4E-BD94-D846893BECCD}" srcId="{6D760B7B-00C8-4834-BB3D-A3D3E6E1DD25}" destId="{B9EFF12E-55E5-4E27-A1C7-C231B8EA60E8}" srcOrd="0" destOrd="0" parTransId="{17315483-2170-4B01-A11F-F85A6FB27563}" sibTransId="{58031CAC-0FAE-4650-BE4C-CDE4DBF5B29B}"/>
    <dgm:cxn modelId="{C5AB1265-4098-48F3-963F-5F1A00FD616E}" type="presOf" srcId="{1A1DA0A0-46A5-4B4F-9F88-7E7E3C0E291A}" destId="{0C73F269-2005-4063-A080-6F3812054CE3}" srcOrd="0" destOrd="0" presId="urn:microsoft.com/office/officeart/2005/8/layout/vProcess5"/>
    <dgm:cxn modelId="{2DD4B348-206E-4467-A7BC-98819A125A40}" type="presOf" srcId="{6D760B7B-00C8-4834-BB3D-A3D3E6E1DD25}" destId="{914FC66F-3C57-43AE-A3A3-455D8933840D}" srcOrd="0" destOrd="0" presId="urn:microsoft.com/office/officeart/2005/8/layout/vProcess5"/>
    <dgm:cxn modelId="{524A3D6A-8D4E-4B5D-92C9-9E7EB3944B79}" srcId="{6D760B7B-00C8-4834-BB3D-A3D3E6E1DD25}" destId="{87A1800E-4577-463E-BF21-8EC0F89D0238}" srcOrd="1" destOrd="0" parTransId="{78491363-95C3-43F0-9BBC-69DBAB9DBD7A}" sibTransId="{700CED9D-83AC-4F8E-BD23-6768B35ED0EF}"/>
    <dgm:cxn modelId="{20CB8194-F0A0-4CC1-B045-827EC08392A5}" type="presOf" srcId="{3852B82A-CB4B-4E37-BB63-2E82D1969816}" destId="{65EDD1E1-610C-43A2-ACBD-68FE75E73AEC}" srcOrd="1" destOrd="0" presId="urn:microsoft.com/office/officeart/2005/8/layout/vProcess5"/>
    <dgm:cxn modelId="{69533E9A-C630-4419-A68A-F23182F04BC9}" srcId="{6D760B7B-00C8-4834-BB3D-A3D3E6E1DD25}" destId="{3852B82A-CB4B-4E37-BB63-2E82D1969816}" srcOrd="2" destOrd="0" parTransId="{C58B1190-4950-4369-997C-52A350417EB8}" sibTransId="{1A1DA0A0-46A5-4B4F-9F88-7E7E3C0E291A}"/>
    <dgm:cxn modelId="{407E6BA9-6EEA-434D-9A61-517730837B19}" srcId="{6D760B7B-00C8-4834-BB3D-A3D3E6E1DD25}" destId="{5D7DCD10-F2B7-4086-9DB7-B91FBF99FA18}" srcOrd="3" destOrd="0" parTransId="{BD48873E-299F-4B48-B8B4-6A72FFFA03F7}" sibTransId="{85A576FF-2180-48E1-93E1-5B7B4D5381B3}"/>
    <dgm:cxn modelId="{4F5C83B0-A44A-456E-BD3E-FF28C4331931}" type="presOf" srcId="{B9EFF12E-55E5-4E27-A1C7-C231B8EA60E8}" destId="{A5002701-DFAD-422F-82B1-307AE1FFD168}" srcOrd="1" destOrd="0" presId="urn:microsoft.com/office/officeart/2005/8/layout/vProcess5"/>
    <dgm:cxn modelId="{D41070BC-9728-4600-88CF-17E5824E720E}" type="presOf" srcId="{87A1800E-4577-463E-BF21-8EC0F89D0238}" destId="{0CD99565-FB19-41B1-A081-A1F57B6AD673}" srcOrd="0" destOrd="0" presId="urn:microsoft.com/office/officeart/2005/8/layout/vProcess5"/>
    <dgm:cxn modelId="{7FA38BD8-0682-4199-BA0D-C51DEE1EE77D}" type="presOf" srcId="{5D7DCD10-F2B7-4086-9DB7-B91FBF99FA18}" destId="{88136829-23E3-44CC-B06C-257023F7D7B3}" srcOrd="1" destOrd="0" presId="urn:microsoft.com/office/officeart/2005/8/layout/vProcess5"/>
    <dgm:cxn modelId="{B1B1A9F9-E342-4DC1-9DE7-565D0466F247}" type="presOf" srcId="{B9EFF12E-55E5-4E27-A1C7-C231B8EA60E8}" destId="{F64131F5-B51D-4A17-B6A4-C336E169669A}" srcOrd="0" destOrd="0" presId="urn:microsoft.com/office/officeart/2005/8/layout/vProcess5"/>
    <dgm:cxn modelId="{E3162E3D-6019-440A-AAE3-090577623657}" type="presParOf" srcId="{914FC66F-3C57-43AE-A3A3-455D8933840D}" destId="{B1DEA14A-4699-400D-BFE2-59DFC540B225}" srcOrd="0" destOrd="0" presId="urn:microsoft.com/office/officeart/2005/8/layout/vProcess5"/>
    <dgm:cxn modelId="{BA52F967-986C-49D6-B175-57AC9417F59D}" type="presParOf" srcId="{914FC66F-3C57-43AE-A3A3-455D8933840D}" destId="{F64131F5-B51D-4A17-B6A4-C336E169669A}" srcOrd="1" destOrd="0" presId="urn:microsoft.com/office/officeart/2005/8/layout/vProcess5"/>
    <dgm:cxn modelId="{20E87C09-6DEC-458A-AF56-00D9CF0121E2}" type="presParOf" srcId="{914FC66F-3C57-43AE-A3A3-455D8933840D}" destId="{0CD99565-FB19-41B1-A081-A1F57B6AD673}" srcOrd="2" destOrd="0" presId="urn:microsoft.com/office/officeart/2005/8/layout/vProcess5"/>
    <dgm:cxn modelId="{03C0D88F-3556-4554-86FC-FBFC5EE0CD89}" type="presParOf" srcId="{914FC66F-3C57-43AE-A3A3-455D8933840D}" destId="{7BD55440-9BEB-4DD5-AED8-A5897BA13206}" srcOrd="3" destOrd="0" presId="urn:microsoft.com/office/officeart/2005/8/layout/vProcess5"/>
    <dgm:cxn modelId="{CAF60DF4-E2F6-4534-A53F-B220DAA63B95}" type="presParOf" srcId="{914FC66F-3C57-43AE-A3A3-455D8933840D}" destId="{71ECCBCB-4A59-4520-8AC5-EE21F92CB798}" srcOrd="4" destOrd="0" presId="urn:microsoft.com/office/officeart/2005/8/layout/vProcess5"/>
    <dgm:cxn modelId="{0DFF2850-1596-451D-AB12-C59E09D385D8}" type="presParOf" srcId="{914FC66F-3C57-43AE-A3A3-455D8933840D}" destId="{C1477A77-761C-4F08-96C9-7CB8804167A6}" srcOrd="5" destOrd="0" presId="urn:microsoft.com/office/officeart/2005/8/layout/vProcess5"/>
    <dgm:cxn modelId="{CEFEF7FA-FF24-4F03-AD90-81213436FD4E}" type="presParOf" srcId="{914FC66F-3C57-43AE-A3A3-455D8933840D}" destId="{AEB480D3-EC5C-48B7-A3C0-9DE4F882E218}" srcOrd="6" destOrd="0" presId="urn:microsoft.com/office/officeart/2005/8/layout/vProcess5"/>
    <dgm:cxn modelId="{05F9CC8B-C515-43C7-91F2-B3FE64CE3B1F}" type="presParOf" srcId="{914FC66F-3C57-43AE-A3A3-455D8933840D}" destId="{0C73F269-2005-4063-A080-6F3812054CE3}" srcOrd="7" destOrd="0" presId="urn:microsoft.com/office/officeart/2005/8/layout/vProcess5"/>
    <dgm:cxn modelId="{77BF8397-3277-45E5-A175-0EC948D07831}" type="presParOf" srcId="{914FC66F-3C57-43AE-A3A3-455D8933840D}" destId="{A5002701-DFAD-422F-82B1-307AE1FFD168}" srcOrd="8" destOrd="0" presId="urn:microsoft.com/office/officeart/2005/8/layout/vProcess5"/>
    <dgm:cxn modelId="{4526052C-BAD7-4D8D-A004-D76E1FF77134}" type="presParOf" srcId="{914FC66F-3C57-43AE-A3A3-455D8933840D}" destId="{B9D3BA74-DF90-4721-8E90-64B20FC38081}" srcOrd="9" destOrd="0" presId="urn:microsoft.com/office/officeart/2005/8/layout/vProcess5"/>
    <dgm:cxn modelId="{69FAC6B8-7073-46CE-98B1-755628562B1C}" type="presParOf" srcId="{914FC66F-3C57-43AE-A3A3-455D8933840D}" destId="{65EDD1E1-610C-43A2-ACBD-68FE75E73AEC}" srcOrd="10" destOrd="0" presId="urn:microsoft.com/office/officeart/2005/8/layout/vProcess5"/>
    <dgm:cxn modelId="{6CEDC144-5BFA-42BF-BB72-1D52C7AABC22}" type="presParOf" srcId="{914FC66F-3C57-43AE-A3A3-455D8933840D}" destId="{88136829-23E3-44CC-B06C-257023F7D7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131F5-B51D-4A17-B6A4-C336E169669A}">
      <dsp:nvSpPr>
        <dsp:cNvPr id="0" name=""/>
        <dsp:cNvSpPr/>
      </dsp:nvSpPr>
      <dsp:spPr>
        <a:xfrm>
          <a:off x="-246552" y="0"/>
          <a:ext cx="9757225" cy="11817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CO₂ Methanation Performance</a:t>
          </a:r>
          <a:b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Study CO₂ methanation over Ru/</a:t>
          </a: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TiO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₂ by varying temperature (150–400°C) and time (at 300°C) to determine optimal reaction conditions.</a:t>
          </a:r>
          <a:endParaRPr lang="en-US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-211941" y="34611"/>
        <a:ext cx="8227892" cy="1112490"/>
      </dsp:txXfrm>
    </dsp:sp>
    <dsp:sp modelId="{0CD99565-FB19-41B1-A081-A1F57B6AD673}">
      <dsp:nvSpPr>
        <dsp:cNvPr id="0" name=""/>
        <dsp:cNvSpPr/>
      </dsp:nvSpPr>
      <dsp:spPr>
        <a:xfrm>
          <a:off x="644806" y="1396569"/>
          <a:ext cx="9413595" cy="1181712"/>
        </a:xfrm>
        <a:prstGeom prst="roundRect">
          <a:avLst>
            <a:gd name="adj" fmla="val 10000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CO₂ Adsorption </a:t>
          </a:r>
          <a:r>
            <a:rPr lang="en-IN" sz="1800" b="1" kern="1200" dirty="0" err="1">
              <a:latin typeface="Cambria" panose="02040503050406030204" pitchFamily="18" charset="0"/>
              <a:ea typeface="Cambria" panose="02040503050406030204" pitchFamily="18" charset="0"/>
            </a:rPr>
            <a:t>Behavior</a:t>
          </a:r>
          <a:b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Analyze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 CO₂ adsorption on Ru/</a:t>
          </a:r>
          <a:r>
            <a:rPr lang="en-IN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TiO</a:t>
          </a: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₂ across temperatures (150–400°C) and at 200°C over time to understand surface intermediates and their stability.</a:t>
          </a:r>
          <a:endParaRPr lang="en-US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79417" y="1431180"/>
        <a:ext cx="7727344" cy="1112490"/>
      </dsp:txXfrm>
    </dsp:sp>
    <dsp:sp modelId="{7BD55440-9BEB-4DD5-AED8-A5897BA13206}">
      <dsp:nvSpPr>
        <dsp:cNvPr id="0" name=""/>
        <dsp:cNvSpPr/>
      </dsp:nvSpPr>
      <dsp:spPr>
        <a:xfrm>
          <a:off x="1442318" y="2793138"/>
          <a:ext cx="9258360" cy="1181712"/>
        </a:xfrm>
        <a:prstGeom prst="roundRect">
          <a:avLst>
            <a:gd name="adj" fmla="val 1000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In-situ DRIFTS Analysis</a:t>
          </a:r>
          <a:b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Use in-situ DRIFTS to identify surface species formed during methanation and adsorption processes.</a:t>
          </a:r>
          <a:endParaRPr lang="en-US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476929" y="2827749"/>
        <a:ext cx="7610348" cy="1112490"/>
      </dsp:txXfrm>
    </dsp:sp>
    <dsp:sp modelId="{71ECCBCB-4A59-4520-8AC5-EE21F92CB798}">
      <dsp:nvSpPr>
        <dsp:cNvPr id="0" name=""/>
        <dsp:cNvSpPr/>
      </dsp:nvSpPr>
      <dsp:spPr>
        <a:xfrm>
          <a:off x="2439306" y="4189707"/>
          <a:ext cx="8725988" cy="1181712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Reaction Pathway Correlation</a:t>
          </a:r>
          <a:b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IN" sz="1800" kern="1200" dirty="0">
              <a:latin typeface="Cambria" panose="02040503050406030204" pitchFamily="18" charset="0"/>
              <a:ea typeface="Cambria" panose="02040503050406030204" pitchFamily="18" charset="0"/>
            </a:rPr>
            <a:t>Correlate catalytic activity with surface coverage to propose potential reaction mechanisms.</a:t>
          </a:r>
          <a:endParaRPr lang="en-US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473917" y="4224318"/>
        <a:ext cx="7157851" cy="1112490"/>
      </dsp:txXfrm>
    </dsp:sp>
    <dsp:sp modelId="{C1477A77-761C-4F08-96C9-7CB8804167A6}">
      <dsp:nvSpPr>
        <dsp:cNvPr id="0" name=""/>
        <dsp:cNvSpPr/>
      </dsp:nvSpPr>
      <dsp:spPr>
        <a:xfrm>
          <a:off x="8158705" y="815245"/>
          <a:ext cx="768113" cy="76811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8331530" y="815245"/>
        <a:ext cx="422463" cy="578005"/>
      </dsp:txXfrm>
    </dsp:sp>
    <dsp:sp modelId="{AEB480D3-EC5C-48B7-A3C0-9DE4F882E218}">
      <dsp:nvSpPr>
        <dsp:cNvPr id="0" name=""/>
        <dsp:cNvSpPr/>
      </dsp:nvSpPr>
      <dsp:spPr>
        <a:xfrm>
          <a:off x="8946485" y="2301653"/>
          <a:ext cx="768113" cy="76811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9119310" y="2301653"/>
        <a:ext cx="422463" cy="578005"/>
      </dsp:txXfrm>
    </dsp:sp>
    <dsp:sp modelId="{0C73F269-2005-4063-A080-6F3812054CE3}">
      <dsp:nvSpPr>
        <dsp:cNvPr id="0" name=""/>
        <dsp:cNvSpPr/>
      </dsp:nvSpPr>
      <dsp:spPr>
        <a:xfrm>
          <a:off x="9666379" y="3698222"/>
          <a:ext cx="768113" cy="76811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9839204" y="3698222"/>
        <a:ext cx="422463" cy="578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59849-166F-464D-948D-AAE3F9C7408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97519-B981-47EF-8C7A-A6E199B99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71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NASA and JAXA are also working on life support systems for closed-space environments where CO₂ methanation is necessary to maintain human operations [7]. In addition to methane, CO₂ hydrogenation can also yield useful chemicals such as methanol (CH₃OH), formaldehyde (HCHO), ethanol (C₂H₅OH), dimethyl ether (CH₃OCH₃), and higher hydrocarbons and oxygenates, providing fossil fuel alternatives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519-B981-47EF-8C7A-A6E199B9950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23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 valuable study, Xu et al. (2016) examined the influence of </a:t>
            </a:r>
            <a:r>
              <a:rPr lang="en-IN" sz="1800" kern="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r>
              <a:rPr lang="en-IN" sz="1800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₂ as a support material. The Ru/</a:t>
            </a:r>
            <a:r>
              <a:rPr lang="en-IN" sz="1800" kern="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r>
              <a:rPr lang="en-IN" sz="1800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₂ catalyst demonstrated over three times the methanation rate of Ru/</a:t>
            </a:r>
            <a:r>
              <a:rPr lang="en-IN" sz="1800" kern="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Al₂O</a:t>
            </a:r>
            <a:r>
              <a:rPr lang="en-IN" sz="1800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₃. This improvement was linked to the smaller average Ru particle size (2.8 nm compared to 4.3 nm), which was promoted by the rutile form of </a:t>
            </a:r>
            <a:r>
              <a:rPr lang="en-IN" sz="1800" kern="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r>
              <a:rPr lang="en-IN" sz="1800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₂. The presence of this stable crystalline phase effectively limits particle agglomeration and enhances metal dispersion, contributing to the increased activity.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519-B981-47EF-8C7A-A6E199B9950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26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46AF-550D-BB67-75BD-36A55C3E7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E24FF-D6BB-CD95-2BDA-FF5BEBCFD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EA492-F855-B197-3775-E11AFEBB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A8FB1-9C4E-4B9B-908A-4286D47BD1F4}" type="datetime1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3668-5108-C9DC-F47E-45930B6B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C2139-682B-1CD6-E4F5-EF65316F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87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D1C1-7063-9EF3-E23C-7CDF8791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EDB354-478D-029A-5FE0-5BBA01247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4120D-7B0A-B1EA-4926-0BDD1E0C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95E3-6DD7-46FA-B089-23C432C9F17D}" type="datetime1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A240A-24E0-B98D-0898-CB4F6CDD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4676F-2414-4765-EC22-C5B4DA09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56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3C230E-2FC6-128D-1D56-C70AF8361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4A118-CA58-02B9-1075-E7DD2D753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753C2-A988-A753-3AF6-30599E13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EC99-32E6-49A2-B2A7-11A65B769704}" type="datetime1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F660C-C1D1-426D-7680-46EFBDD0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CC484-680F-4E0E-1976-57A15BBF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93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2E7A-1FCA-17A1-EF5D-9C56222C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D051-0749-AA8F-E4B1-138A2E698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EA027-19EC-40C8-024D-C4C95DEB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98000-2858-45E4-B683-DD8F5B993195}" type="datetime1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91A5E-598B-48DD-E098-9C9F0D327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091DB-86C9-58B3-8F29-F85BEECE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523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9BE18-579C-1594-332F-0D9FF250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73EE8-D10C-B25B-E1B5-8CF58EB2C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9F7F6-46A6-5B63-818F-81E000911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0B6-E84D-4B0D-BFB3-2A38CDC0CE77}" type="datetime1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5D721-B8A4-A064-CEA5-BDBF33DF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271A8-865C-CCEE-2778-3BA0B9BA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16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614-B419-C394-D4E5-8DC68502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A96E-7536-25DB-1652-302F7EF51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0DCEB-B411-9F75-53AC-CD026C25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2F255-F240-7A39-7FEE-76025BFA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FF3E-1131-41F6-99D6-4D9AE2484396}" type="datetime1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71A79-B617-EA13-B2A6-48543CC9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2C1B2-0777-ACA0-747D-19AE0472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86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CB0A-E806-C332-EF9B-5ABB11A9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8B587-25A2-F455-C7DA-89A74A396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F770F-0FCA-75E3-D3B5-67B025154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7E78A-9C53-2AE9-5409-B9341BFAD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87BE6-868A-FBA3-F074-C034F3E97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77ACBD-3E0F-80D3-D468-1BEAF32D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684FF-A51B-4415-9E28-942E99564107}" type="datetime1">
              <a:rPr lang="en-IN" smtClean="0"/>
              <a:t>09-05-2025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8C23E6-2A9E-3B07-D873-A47074C06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EB602-AEB8-80B3-E42C-0B5E9747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22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A364-6AC7-3747-2D61-969B841F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77FE9-42AA-C0A3-A468-EBA20B6A7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F062-1083-4BAE-B55A-1CFF2A84E341}" type="datetime1">
              <a:rPr lang="en-IN" smtClean="0"/>
              <a:t>09-05-2025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BED07-6955-AFEF-8C86-DEAA30EC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71A45-D5E3-2797-E57E-8E95369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72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D96E6-82F1-7D85-A200-A356495E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0B41-A67E-47FD-9040-99976E5A5654}" type="datetime1">
              <a:rPr lang="en-IN" smtClean="0"/>
              <a:t>09-05-2025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2D8EB-52BC-2376-7A77-24E11C97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FF012-4026-10D8-61EC-6D677DA4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52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C226-1090-188A-FE35-796080B8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8493E-96CA-7E27-522C-4453C60FC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F4FA9-93E5-31E3-217A-8DD9FC243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4836A-4983-36FA-6B22-4C302D830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FA165-3A87-4248-986E-4DF5E462F31D}" type="datetime1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5CF50-737E-5267-5BE6-87E36118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8FDFC-6920-B199-6CEE-89E5FE02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44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968E-FF70-B58E-B49D-0FC90872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13CBE-A221-EAFC-B28E-B8A7CC824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2452E-57DE-E54C-6D47-6D48E0135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20C1D-28DB-E57C-22B1-60199E57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10D5-594C-43E1-830B-3E0601FA67C8}" type="datetime1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2A7F4-D27C-5A84-222D-DD9B006AA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D9F31-96EA-0D3F-6B38-C39909A6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8BCE59-F1C8-94E5-BAF8-C7F83C51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1093C-6B27-E78F-BDEA-FEE7CF62C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C20D7-4C69-D9A4-D8AF-FBFEB4B65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182BCB-4CFF-42DA-A499-100D4FB16BE4}" type="datetime1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76079-391D-2454-46A2-6D1CBEA0B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7A911-2EF9-C885-FFF2-2A5100AA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C239DB-CD4D-442B-9D04-6FC5F5BCA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01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5" Type="http://schemas.openxmlformats.org/officeDocument/2006/relationships/image" Target="../media/image46.sv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sciencedirect.com/science/article/pii/S0016236122009322?via%3Dihu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iencedirect.com/science/article/pii/S0920586119303086?via%3Dihub" TargetMode="External"/><Relationship Id="rId5" Type="http://schemas.openxmlformats.org/officeDocument/2006/relationships/hyperlink" Target="https://www.sciencedirect.com/science/article/pii/S0360319915012161?via%3Dihub" TargetMode="External"/><Relationship Id="rId4" Type="http://schemas.openxmlformats.org/officeDocument/2006/relationships/hyperlink" Target="https://www.sciencedirect.com/science/article/pii/S0926860X1730234X?via%3Dihu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9298C-6119-C1AF-AF70-9CB91C5C737D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Bachelor Thesis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264F2-E315-1CED-E598-924F18530B58}"/>
              </a:ext>
            </a:extLst>
          </p:cNvPr>
          <p:cNvSpPr txBox="1"/>
          <p:nvPr/>
        </p:nvSpPr>
        <p:spPr>
          <a:xfrm>
            <a:off x="1867987" y="1421793"/>
            <a:ext cx="8739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Mechanistic Study of CO</a:t>
            </a:r>
            <a:r>
              <a:rPr lang="en-IN" sz="28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methanation over Ru/TiO</a:t>
            </a:r>
            <a:r>
              <a:rPr lang="en-IN" sz="28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sz="2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2" descr="IIT Indian Institute of Technology Kharagpur Logo PNG vector ...">
            <a:extLst>
              <a:ext uri="{FF2B5EF4-FFF2-40B4-BE49-F238E27FC236}">
                <a16:creationId xmlns:a16="http://schemas.microsoft.com/office/drawing/2014/main" id="{3F1B843C-F1F6-6B4D-6DF0-3B9D8B877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77" y="2667411"/>
            <a:ext cx="3601641" cy="270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75D19D-AABE-EDCF-CA65-C2B569D01F1D}"/>
              </a:ext>
            </a:extLst>
          </p:cNvPr>
          <p:cNvSpPr txBox="1"/>
          <p:nvPr/>
        </p:nvSpPr>
        <p:spPr>
          <a:xfrm>
            <a:off x="3938451" y="5003074"/>
            <a:ext cx="4598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Under the supervision of </a:t>
            </a:r>
          </a:p>
          <a:p>
            <a:pPr algn="ctr"/>
            <a:r>
              <a:rPr lang="en-IN" b="1" i="1" dirty="0" err="1"/>
              <a:t>Dr.</a:t>
            </a:r>
            <a:r>
              <a:rPr lang="en-IN" b="1" i="1" dirty="0"/>
              <a:t> </a:t>
            </a:r>
            <a:r>
              <a:rPr lang="en-IN" b="1" i="1" dirty="0" err="1"/>
              <a:t>Koustuv</a:t>
            </a:r>
            <a:r>
              <a:rPr lang="en-IN" b="1" i="1" dirty="0"/>
              <a:t> Ray</a:t>
            </a:r>
          </a:p>
          <a:p>
            <a:pPr algn="ctr"/>
            <a:r>
              <a:rPr lang="en-IN" i="1" dirty="0"/>
              <a:t>Department of Chemical Engineering</a:t>
            </a:r>
          </a:p>
          <a:p>
            <a:pPr algn="ctr"/>
            <a:r>
              <a:rPr lang="en-IN" i="1" dirty="0"/>
              <a:t>Indian institute of Technology, Kharagpur</a:t>
            </a:r>
          </a:p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C6620-50F6-912B-17C6-A15E2D38AEC8}"/>
              </a:ext>
            </a:extLst>
          </p:cNvPr>
          <p:cNvSpPr txBox="1"/>
          <p:nvPr/>
        </p:nvSpPr>
        <p:spPr>
          <a:xfrm>
            <a:off x="3313610" y="2204061"/>
            <a:ext cx="5564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Arghadeep Biswas</a:t>
            </a:r>
          </a:p>
          <a:p>
            <a:pPr algn="ctr"/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21CH30049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C7825E-4ECD-D799-520A-5D531E95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041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5F8AD7-2D5F-775F-1E9F-4B2224C1712E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 &amp; DISCUSSION - CO</a:t>
            </a:r>
            <a:r>
              <a:rPr lang="en-IN" sz="2800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METHANATION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03964-1BB6-FBE1-D168-8C15B32F2BA1}"/>
              </a:ext>
            </a:extLst>
          </p:cNvPr>
          <p:cNvSpPr txBox="1"/>
          <p:nvPr/>
        </p:nvSpPr>
        <p:spPr>
          <a:xfrm>
            <a:off x="391886" y="4935174"/>
            <a:ext cx="33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Observations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71C8A-190C-824E-03E5-B7A3DAB85A29}"/>
              </a:ext>
            </a:extLst>
          </p:cNvPr>
          <p:cNvSpPr txBox="1"/>
          <p:nvPr/>
        </p:nvSpPr>
        <p:spPr>
          <a:xfrm>
            <a:off x="500746" y="5357464"/>
            <a:ext cx="3450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The bands of 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CH</a:t>
            </a:r>
            <a:r>
              <a:rPr lang="en-IN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at 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1304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3017 cm</a:t>
            </a:r>
            <a:r>
              <a:rPr lang="en-IN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-1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are present with the bands of 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CH</a:t>
            </a:r>
            <a:r>
              <a:rPr lang="en-IN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IN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(2960)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HCOO</a:t>
            </a:r>
            <a:r>
              <a:rPr lang="en-IN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(1369 and 1573 cm</a:t>
            </a:r>
            <a:r>
              <a:rPr lang="en-IN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-1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820DC-6B0C-DCA2-1DF0-BDE4EC813866}"/>
              </a:ext>
            </a:extLst>
          </p:cNvPr>
          <p:cNvSpPr txBox="1"/>
          <p:nvPr/>
        </p:nvSpPr>
        <p:spPr>
          <a:xfrm>
            <a:off x="4593770" y="5357464"/>
            <a:ext cx="3646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HCO₃⁻ bands(1623 cm</a:t>
            </a:r>
            <a:r>
              <a:rPr lang="en-US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-1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disappear at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200 °C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replaced by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HCOO⁻ (1369, 1573 cm⁻¹)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→ maximum at 300 °C.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4FF82-5940-E982-2466-CF8EA748067C}"/>
              </a:ext>
            </a:extLst>
          </p:cNvPr>
          <p:cNvSpPr txBox="1"/>
          <p:nvPr/>
        </p:nvSpPr>
        <p:spPr>
          <a:xfrm>
            <a:off x="8273143" y="5357464"/>
            <a:ext cx="3646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 spikes suddenly when HCO₃⁻  vanishes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indicating a secondary CO route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1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255FC75-228C-23A6-4BB8-A41218B61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t="5086" r="10753"/>
          <a:stretch/>
        </p:blipFill>
        <p:spPr>
          <a:xfrm>
            <a:off x="391886" y="979714"/>
            <a:ext cx="5290457" cy="3517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D7AC12-8ACE-65C7-FDA2-8699229B4E82}"/>
              </a:ext>
            </a:extLst>
          </p:cNvPr>
          <p:cNvSpPr txBox="1"/>
          <p:nvPr/>
        </p:nvSpPr>
        <p:spPr>
          <a:xfrm>
            <a:off x="653141" y="4453165"/>
            <a:ext cx="7881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Fig 6: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in-situ DRIFT spectra during CO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methanation over 1 % Ru/TiO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sz="1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F27DFF8-4366-5FCD-DAF4-593F61920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7"/>
          <a:stretch/>
        </p:blipFill>
        <p:spPr>
          <a:xfrm>
            <a:off x="5987145" y="1132250"/>
            <a:ext cx="5551714" cy="33645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DC68BB-C351-18B0-B16E-0555BC09DBAF}"/>
              </a:ext>
            </a:extLst>
          </p:cNvPr>
          <p:cNvSpPr txBox="1"/>
          <p:nvPr/>
        </p:nvSpPr>
        <p:spPr>
          <a:xfrm>
            <a:off x="6237516" y="4430072"/>
            <a:ext cx="7881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Fig 7: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in-situ DRIFT spectra during CO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methanation at 300C for 1 hour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873B593-71D4-CC05-4690-C4166C53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89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A5E55-1E92-128E-7674-48B65090DC58}"/>
              </a:ext>
            </a:extLst>
          </p:cNvPr>
          <p:cNvSpPr/>
          <p:nvPr/>
        </p:nvSpPr>
        <p:spPr>
          <a:xfrm>
            <a:off x="5596194" y="2906743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DD2798-5CF4-2886-391A-133A5F3214A4}"/>
              </a:ext>
            </a:extLst>
          </p:cNvPr>
          <p:cNvSpPr/>
          <p:nvPr/>
        </p:nvSpPr>
        <p:spPr>
          <a:xfrm>
            <a:off x="6129593" y="2906743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8552A-85C5-B251-2657-9DAA1F92754F}"/>
              </a:ext>
            </a:extLst>
          </p:cNvPr>
          <p:cNvSpPr/>
          <p:nvPr/>
        </p:nvSpPr>
        <p:spPr>
          <a:xfrm>
            <a:off x="3517964" y="1643996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6300B3-3D28-56B3-53A8-3B5F9502A27B}"/>
              </a:ext>
            </a:extLst>
          </p:cNvPr>
          <p:cNvSpPr/>
          <p:nvPr/>
        </p:nvSpPr>
        <p:spPr>
          <a:xfrm>
            <a:off x="4051363" y="1643996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A287C-4258-4690-8280-84278F1BCCA1}"/>
              </a:ext>
            </a:extLst>
          </p:cNvPr>
          <p:cNvSpPr/>
          <p:nvPr/>
        </p:nvSpPr>
        <p:spPr>
          <a:xfrm>
            <a:off x="1690373" y="2849985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E0A0AD-D380-64F7-E37F-FCA585B36B0B}"/>
              </a:ext>
            </a:extLst>
          </p:cNvPr>
          <p:cNvSpPr/>
          <p:nvPr/>
        </p:nvSpPr>
        <p:spPr>
          <a:xfrm>
            <a:off x="2223772" y="2849985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1A324C-D2CC-6BF2-BECA-4F9826269E56}"/>
              </a:ext>
            </a:extLst>
          </p:cNvPr>
          <p:cNvSpPr/>
          <p:nvPr/>
        </p:nvSpPr>
        <p:spPr>
          <a:xfrm>
            <a:off x="1669797" y="4622618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744C4B-EF8D-21D0-FC6D-CDCF97A0BDCA}"/>
              </a:ext>
            </a:extLst>
          </p:cNvPr>
          <p:cNvSpPr/>
          <p:nvPr/>
        </p:nvSpPr>
        <p:spPr>
          <a:xfrm>
            <a:off x="2203196" y="4622618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1D5FB-5330-3BCF-21CD-CC21C0EF6728}"/>
              </a:ext>
            </a:extLst>
          </p:cNvPr>
          <p:cNvSpPr/>
          <p:nvPr/>
        </p:nvSpPr>
        <p:spPr>
          <a:xfrm>
            <a:off x="3407073" y="5319299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88FC2-3446-8A1A-6235-275104D1E676}"/>
              </a:ext>
            </a:extLst>
          </p:cNvPr>
          <p:cNvSpPr/>
          <p:nvPr/>
        </p:nvSpPr>
        <p:spPr>
          <a:xfrm>
            <a:off x="5011711" y="4844398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188537-4D35-962F-B2C0-60AF367169B8}"/>
              </a:ext>
            </a:extLst>
          </p:cNvPr>
          <p:cNvSpPr/>
          <p:nvPr/>
        </p:nvSpPr>
        <p:spPr>
          <a:xfrm>
            <a:off x="5632292" y="4625307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EFDE5D-CD9E-4346-6E46-A8AB38CC7851}"/>
              </a:ext>
            </a:extLst>
          </p:cNvPr>
          <p:cNvSpPr/>
          <p:nvPr/>
        </p:nvSpPr>
        <p:spPr>
          <a:xfrm>
            <a:off x="6165691" y="4625307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9C2ACB0-ED52-42D3-3CF2-9A63F21C4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65" y="2438915"/>
            <a:ext cx="743054" cy="4858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D39A4A2-1260-0D71-EDAA-D2BC8CA8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593" y="2925762"/>
            <a:ext cx="204816" cy="2095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224F444-C513-7ABC-27A6-548D6023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294" y="2718972"/>
            <a:ext cx="295316" cy="1857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2540E5B-2A2B-AF24-97C5-96558128F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62" y="1490885"/>
            <a:ext cx="295316" cy="1857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77761C-B959-F0D6-E01F-629C20610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155" y="1188787"/>
            <a:ext cx="710127" cy="45520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3649BF2-496A-0D4A-623E-10DB228A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140" y="1658949"/>
            <a:ext cx="204816" cy="209579"/>
          </a:xfrm>
          <a:prstGeom prst="rect">
            <a:avLst/>
          </a:prstGeom>
        </p:spPr>
      </p:pic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2AB9821F-3FB8-5CE9-C8BD-26F225D9DE66}"/>
              </a:ext>
            </a:extLst>
          </p:cNvPr>
          <p:cNvCxnSpPr>
            <a:stCxn id="4" idx="3"/>
          </p:cNvCxnSpPr>
          <p:nvPr/>
        </p:nvCxnSpPr>
        <p:spPr>
          <a:xfrm flipV="1">
            <a:off x="4835135" y="1273884"/>
            <a:ext cx="310242" cy="625927"/>
          </a:xfrm>
          <a:prstGeom prst="curved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7591E7B-566D-80CF-FB30-52E50306F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952" y="761590"/>
            <a:ext cx="685187" cy="44374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AA8CA99-BF41-CD3C-A113-D167A222C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549" y="2879892"/>
            <a:ext cx="204816" cy="2095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0634072-1CB2-B0DD-1EE9-6077C2C9C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076" y="2211419"/>
            <a:ext cx="1137135" cy="67061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044AE4-265A-D92E-8B0D-49B1C952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076" y="4625307"/>
            <a:ext cx="204816" cy="20957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583CBF6-1DD7-A220-9D4B-14FEAF5F0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3064" y="4110989"/>
            <a:ext cx="810633" cy="5116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5C2CAB7-39C7-9E1B-A45A-C0F9D4D3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793" y="4421228"/>
            <a:ext cx="295316" cy="185764"/>
          </a:xfrm>
          <a:prstGeom prst="rect">
            <a:avLst/>
          </a:prstGeom>
        </p:spPr>
      </p:pic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1E984B64-9E0E-C512-E4E1-77A843CDBED5}"/>
              </a:ext>
            </a:extLst>
          </p:cNvPr>
          <p:cNvCxnSpPr>
            <a:cxnSpLocks/>
          </p:cNvCxnSpPr>
          <p:nvPr/>
        </p:nvCxnSpPr>
        <p:spPr>
          <a:xfrm flipH="1" flipV="1">
            <a:off x="1389490" y="3991595"/>
            <a:ext cx="310242" cy="62592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0F18502E-303D-E56E-FCC6-8BDDF0D6F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96" y="3523756"/>
            <a:ext cx="685187" cy="44374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2EE346F-E24A-8144-25A6-F22750317312}"/>
              </a:ext>
            </a:extLst>
          </p:cNvPr>
          <p:cNvSpPr/>
          <p:nvPr/>
        </p:nvSpPr>
        <p:spPr>
          <a:xfrm>
            <a:off x="3940472" y="5279820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BC8CA33-E8CE-D1FC-E33A-5B7A752B18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1442" y="5311165"/>
            <a:ext cx="250371" cy="25037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6C434F7-59AC-2233-01CE-EB3FDAE0DC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4007" y="4359146"/>
            <a:ext cx="685187" cy="63196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C16576C-6F1A-6607-4427-D275604992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8845" y="4878432"/>
            <a:ext cx="217148" cy="44374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F789D1E-547C-5988-A711-5A1D3B8A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458" y="5138624"/>
            <a:ext cx="295316" cy="18576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2031FC0-3685-462B-B5AA-203DDFF48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830" y="4431758"/>
            <a:ext cx="295316" cy="18576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125E6DB-4B11-11AB-25C8-863AF2674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5690" y="4625307"/>
            <a:ext cx="250371" cy="25037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39EDB2F-5326-BE89-B9FE-6D2519B4D3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710" y="4125939"/>
            <a:ext cx="207715" cy="52209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2AC61EE-C452-1EB5-F528-5F58FF468EAC}"/>
              </a:ext>
            </a:extLst>
          </p:cNvPr>
          <p:cNvSpPr txBox="1"/>
          <p:nvPr/>
        </p:nvSpPr>
        <p:spPr>
          <a:xfrm>
            <a:off x="5573139" y="2998113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663EF94-497E-826C-7D57-780249948A09}"/>
              </a:ext>
            </a:extLst>
          </p:cNvPr>
          <p:cNvSpPr txBox="1"/>
          <p:nvPr/>
        </p:nvSpPr>
        <p:spPr>
          <a:xfrm>
            <a:off x="3480902" y="1746426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EA37AB5-4B59-6866-7234-1A7BC7FD582F}"/>
              </a:ext>
            </a:extLst>
          </p:cNvPr>
          <p:cNvSpPr txBox="1"/>
          <p:nvPr/>
        </p:nvSpPr>
        <p:spPr>
          <a:xfrm>
            <a:off x="1673337" y="2961561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F43CFA-2050-0461-BD72-38427DC81F88}"/>
              </a:ext>
            </a:extLst>
          </p:cNvPr>
          <p:cNvSpPr txBox="1"/>
          <p:nvPr/>
        </p:nvSpPr>
        <p:spPr>
          <a:xfrm>
            <a:off x="1623030" y="4725721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816B64-BE8A-0935-913E-F0B91BF9A182}"/>
              </a:ext>
            </a:extLst>
          </p:cNvPr>
          <p:cNvSpPr txBox="1"/>
          <p:nvPr/>
        </p:nvSpPr>
        <p:spPr>
          <a:xfrm>
            <a:off x="3377286" y="5455557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9979CC-A088-3894-52AB-DB68ABD47AB8}"/>
              </a:ext>
            </a:extLst>
          </p:cNvPr>
          <p:cNvSpPr txBox="1"/>
          <p:nvPr/>
        </p:nvSpPr>
        <p:spPr>
          <a:xfrm>
            <a:off x="5592680" y="4716319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DF59D8A-3EF0-1349-999F-2A3F58D28256}"/>
              </a:ext>
            </a:extLst>
          </p:cNvPr>
          <p:cNvCxnSpPr>
            <a:cxnSpLocks/>
          </p:cNvCxnSpPr>
          <p:nvPr/>
        </p:nvCxnSpPr>
        <p:spPr>
          <a:xfrm flipV="1">
            <a:off x="6290875" y="3418372"/>
            <a:ext cx="0" cy="10885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260C2CB3-C847-F2B1-569A-394D18AF962E}"/>
              </a:ext>
            </a:extLst>
          </p:cNvPr>
          <p:cNvSpPr/>
          <p:nvPr/>
        </p:nvSpPr>
        <p:spPr>
          <a:xfrm>
            <a:off x="3358207" y="2750834"/>
            <a:ext cx="1629574" cy="1453618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1113317-0533-F5E1-25E0-4106E1F637A1}"/>
              </a:ext>
            </a:extLst>
          </p:cNvPr>
          <p:cNvCxnSpPr>
            <a:cxnSpLocks/>
          </p:cNvCxnSpPr>
          <p:nvPr/>
        </p:nvCxnSpPr>
        <p:spPr>
          <a:xfrm flipH="1" flipV="1">
            <a:off x="3940015" y="4938179"/>
            <a:ext cx="179057" cy="288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C8D54E0-A7F2-5B8B-1C35-839204EC7949}"/>
              </a:ext>
            </a:extLst>
          </p:cNvPr>
          <p:cNvSpPr txBox="1"/>
          <p:nvPr/>
        </p:nvSpPr>
        <p:spPr>
          <a:xfrm>
            <a:off x="3490161" y="3204260"/>
            <a:ext cx="156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8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IN" sz="2800" b="1" dirty="0">
                <a:latin typeface="Cambria" panose="02040503050406030204" pitchFamily="18" charset="0"/>
                <a:ea typeface="Cambria" panose="02040503050406030204" pitchFamily="18" charset="0"/>
              </a:rPr>
              <a:t> +  H</a:t>
            </a:r>
            <a:r>
              <a:rPr lang="en-IN" sz="28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6DF93A0-02CD-A5F6-CCB0-2983F9FA52B2}"/>
              </a:ext>
            </a:extLst>
          </p:cNvPr>
          <p:cNvCxnSpPr>
            <a:cxnSpLocks/>
          </p:cNvCxnSpPr>
          <p:nvPr/>
        </p:nvCxnSpPr>
        <p:spPr>
          <a:xfrm flipH="1" flipV="1">
            <a:off x="5011711" y="1899810"/>
            <a:ext cx="927954" cy="599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42F6C52-17DD-10C8-F706-A65FCA6C16EB}"/>
              </a:ext>
            </a:extLst>
          </p:cNvPr>
          <p:cNvCxnSpPr>
            <a:cxnSpLocks/>
            <a:endCxn id="50" idx="3"/>
          </p:cNvCxnSpPr>
          <p:nvPr/>
        </p:nvCxnSpPr>
        <p:spPr>
          <a:xfrm flipH="1">
            <a:off x="2748211" y="2027645"/>
            <a:ext cx="748551" cy="5190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2B27EFA-D4F1-91B1-55C9-7B8CF79E1B95}"/>
              </a:ext>
            </a:extLst>
          </p:cNvPr>
          <p:cNvCxnSpPr>
            <a:cxnSpLocks/>
          </p:cNvCxnSpPr>
          <p:nvPr/>
        </p:nvCxnSpPr>
        <p:spPr>
          <a:xfrm>
            <a:off x="2321484" y="3361614"/>
            <a:ext cx="0" cy="6878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3C59CD5-4F50-1B55-8F62-45544C794661}"/>
              </a:ext>
            </a:extLst>
          </p:cNvPr>
          <p:cNvCxnSpPr/>
          <p:nvPr/>
        </p:nvCxnSpPr>
        <p:spPr>
          <a:xfrm>
            <a:off x="2451365" y="5134247"/>
            <a:ext cx="971350" cy="39594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6FC7769-3F99-DE80-D9DF-D8966816F947}"/>
              </a:ext>
            </a:extLst>
          </p:cNvPr>
          <p:cNvCxnSpPr>
            <a:cxnSpLocks/>
          </p:cNvCxnSpPr>
          <p:nvPr/>
        </p:nvCxnSpPr>
        <p:spPr>
          <a:xfrm flipV="1">
            <a:off x="4769154" y="5171352"/>
            <a:ext cx="1044708" cy="34822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3" name="Graphic 112" descr="Arrow: Counter-clockwise curve outline">
            <a:extLst>
              <a:ext uri="{FF2B5EF4-FFF2-40B4-BE49-F238E27FC236}">
                <a16:creationId xmlns:a16="http://schemas.microsoft.com/office/drawing/2014/main" id="{68A7607F-E6D3-133B-D1D0-A315D44592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165650">
            <a:off x="4497384" y="2141126"/>
            <a:ext cx="914400" cy="914400"/>
          </a:xfrm>
          <a:prstGeom prst="rect">
            <a:avLst/>
          </a:prstGeom>
        </p:spPr>
      </p:pic>
      <p:pic>
        <p:nvPicPr>
          <p:cNvPr id="114" name="Graphic 113" descr="Arrow: Counter-clockwise curve outline">
            <a:extLst>
              <a:ext uri="{FF2B5EF4-FFF2-40B4-BE49-F238E27FC236}">
                <a16:creationId xmlns:a16="http://schemas.microsoft.com/office/drawing/2014/main" id="{04156ABE-6F21-0B2A-99E9-5327B638C9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8326463">
            <a:off x="2830118" y="2273032"/>
            <a:ext cx="914400" cy="914400"/>
          </a:xfrm>
          <a:prstGeom prst="rect">
            <a:avLst/>
          </a:prstGeom>
        </p:spPr>
      </p:pic>
      <p:pic>
        <p:nvPicPr>
          <p:cNvPr id="115" name="Graphic 114" descr="Arrow: Counter-clockwise curve outline">
            <a:extLst>
              <a:ext uri="{FF2B5EF4-FFF2-40B4-BE49-F238E27FC236}">
                <a16:creationId xmlns:a16="http://schemas.microsoft.com/office/drawing/2014/main" id="{415F7F73-2880-A675-1774-2D0C4EF323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7260386">
            <a:off x="2471904" y="3363639"/>
            <a:ext cx="1029856" cy="1029856"/>
          </a:xfrm>
          <a:prstGeom prst="rect">
            <a:avLst/>
          </a:prstGeom>
        </p:spPr>
      </p:pic>
      <p:pic>
        <p:nvPicPr>
          <p:cNvPr id="116" name="Graphic 115" descr="Arrow: Counter-clockwise curve outline">
            <a:extLst>
              <a:ext uri="{FF2B5EF4-FFF2-40B4-BE49-F238E27FC236}">
                <a16:creationId xmlns:a16="http://schemas.microsoft.com/office/drawing/2014/main" id="{577FC6D4-90CC-1D6E-7B2D-D0D39C3515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58730" flipV="1">
            <a:off x="4225994" y="3928516"/>
            <a:ext cx="1029856" cy="1029856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F9AA2A-0F21-AC8F-5B8B-8F50A41B375E}"/>
              </a:ext>
            </a:extLst>
          </p:cNvPr>
          <p:cNvCxnSpPr>
            <a:cxnSpLocks/>
          </p:cNvCxnSpPr>
          <p:nvPr/>
        </p:nvCxnSpPr>
        <p:spPr>
          <a:xfrm flipV="1">
            <a:off x="5709252" y="3392389"/>
            <a:ext cx="205051" cy="3849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732B0E8-41AF-3CDC-34D6-34F37C65ED4E}"/>
              </a:ext>
            </a:extLst>
          </p:cNvPr>
          <p:cNvSpPr txBox="1"/>
          <p:nvPr/>
        </p:nvSpPr>
        <p:spPr>
          <a:xfrm>
            <a:off x="9445077" y="729655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CO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(g)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7E7891A-9244-E4F1-8431-330411BC587C}"/>
              </a:ext>
            </a:extLst>
          </p:cNvPr>
          <p:cNvSpPr txBox="1"/>
          <p:nvPr/>
        </p:nvSpPr>
        <p:spPr>
          <a:xfrm>
            <a:off x="9597817" y="1727981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CO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04B5F18-20DF-BA5C-4A98-1AEC3CFF2F37}"/>
              </a:ext>
            </a:extLst>
          </p:cNvPr>
          <p:cNvSpPr txBox="1"/>
          <p:nvPr/>
        </p:nvSpPr>
        <p:spPr>
          <a:xfrm>
            <a:off x="9545424" y="2577470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HCO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IN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EFDA097-BB88-02D5-8E1B-170D1241CF72}"/>
              </a:ext>
            </a:extLst>
          </p:cNvPr>
          <p:cNvSpPr txBox="1"/>
          <p:nvPr/>
        </p:nvSpPr>
        <p:spPr>
          <a:xfrm>
            <a:off x="9545424" y="3649324"/>
            <a:ext cx="112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HCOO</a:t>
            </a:r>
            <a:r>
              <a:rPr lang="en-IN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A6FB671-DE77-3DBD-3E8B-C882E6819723}"/>
              </a:ext>
            </a:extLst>
          </p:cNvPr>
          <p:cNvSpPr txBox="1"/>
          <p:nvPr/>
        </p:nvSpPr>
        <p:spPr>
          <a:xfrm>
            <a:off x="9711040" y="4547542"/>
            <a:ext cx="112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CH</a:t>
            </a:r>
            <a:r>
              <a:rPr lang="en-IN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590B488-30F9-C9C1-6D57-5877457A1784}"/>
              </a:ext>
            </a:extLst>
          </p:cNvPr>
          <p:cNvSpPr txBox="1"/>
          <p:nvPr/>
        </p:nvSpPr>
        <p:spPr>
          <a:xfrm>
            <a:off x="9616525" y="5415891"/>
            <a:ext cx="112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CH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IN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637EC94-420A-BC06-7EF8-CEF2E85A441D}"/>
              </a:ext>
            </a:extLst>
          </p:cNvPr>
          <p:cNvSpPr txBox="1"/>
          <p:nvPr/>
        </p:nvSpPr>
        <p:spPr>
          <a:xfrm>
            <a:off x="9650210" y="6194535"/>
            <a:ext cx="112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CH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(g)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8FCEA0A-4F60-B085-D849-CC723DDC3906}"/>
              </a:ext>
            </a:extLst>
          </p:cNvPr>
          <p:cNvCxnSpPr/>
          <p:nvPr/>
        </p:nvCxnSpPr>
        <p:spPr>
          <a:xfrm>
            <a:off x="9899398" y="1239940"/>
            <a:ext cx="0" cy="62858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79C1A67-9E07-8DD3-FE8F-19221D3D1ED4}"/>
              </a:ext>
            </a:extLst>
          </p:cNvPr>
          <p:cNvCxnSpPr>
            <a:cxnSpLocks/>
          </p:cNvCxnSpPr>
          <p:nvPr/>
        </p:nvCxnSpPr>
        <p:spPr>
          <a:xfrm>
            <a:off x="9899398" y="2027645"/>
            <a:ext cx="0" cy="65419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DFB7602-F54A-7905-EF96-77F127262D90}"/>
              </a:ext>
            </a:extLst>
          </p:cNvPr>
          <p:cNvCxnSpPr>
            <a:cxnSpLocks/>
          </p:cNvCxnSpPr>
          <p:nvPr/>
        </p:nvCxnSpPr>
        <p:spPr>
          <a:xfrm>
            <a:off x="9899398" y="2924758"/>
            <a:ext cx="0" cy="80272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D93B71A-46CD-7CD6-40A1-607BAFB21D42}"/>
              </a:ext>
            </a:extLst>
          </p:cNvPr>
          <p:cNvCxnSpPr>
            <a:cxnSpLocks/>
          </p:cNvCxnSpPr>
          <p:nvPr/>
        </p:nvCxnSpPr>
        <p:spPr>
          <a:xfrm>
            <a:off x="9899398" y="3885012"/>
            <a:ext cx="0" cy="80272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C2BB4C8-42A5-D923-6C52-8FD7C26C996B}"/>
              </a:ext>
            </a:extLst>
          </p:cNvPr>
          <p:cNvCxnSpPr>
            <a:cxnSpLocks/>
          </p:cNvCxnSpPr>
          <p:nvPr/>
        </p:nvCxnSpPr>
        <p:spPr>
          <a:xfrm>
            <a:off x="9899398" y="4860661"/>
            <a:ext cx="0" cy="69130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257B6D0-DAB2-7D31-4907-578C78C76F5D}"/>
              </a:ext>
            </a:extLst>
          </p:cNvPr>
          <p:cNvCxnSpPr>
            <a:cxnSpLocks/>
          </p:cNvCxnSpPr>
          <p:nvPr/>
        </p:nvCxnSpPr>
        <p:spPr>
          <a:xfrm>
            <a:off x="9899398" y="5734065"/>
            <a:ext cx="0" cy="46047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3C882F66-AEDC-8B77-C05D-3C2A1E0F1771}"/>
              </a:ext>
            </a:extLst>
          </p:cNvPr>
          <p:cNvSpPr txBox="1"/>
          <p:nvPr/>
        </p:nvSpPr>
        <p:spPr>
          <a:xfrm>
            <a:off x="9298460" y="2208082"/>
            <a:ext cx="59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400" b="1" baseline="30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0C83ED9-86F1-420C-4D4F-E4F629EDF712}"/>
              </a:ext>
            </a:extLst>
          </p:cNvPr>
          <p:cNvSpPr txBox="1"/>
          <p:nvPr/>
        </p:nvSpPr>
        <p:spPr>
          <a:xfrm>
            <a:off x="9298460" y="3135341"/>
            <a:ext cx="59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400" b="1" baseline="30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6EE48D0-1A15-C729-9222-E5E5D949F349}"/>
              </a:ext>
            </a:extLst>
          </p:cNvPr>
          <p:cNvSpPr txBox="1"/>
          <p:nvPr/>
        </p:nvSpPr>
        <p:spPr>
          <a:xfrm>
            <a:off x="9277872" y="4073725"/>
            <a:ext cx="59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400" b="1" baseline="30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FDAAD61-4F1D-CD91-B247-7EE587837EF9}"/>
              </a:ext>
            </a:extLst>
          </p:cNvPr>
          <p:cNvSpPr txBox="1"/>
          <p:nvPr/>
        </p:nvSpPr>
        <p:spPr>
          <a:xfrm>
            <a:off x="9264093" y="5021359"/>
            <a:ext cx="59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400" b="1" baseline="30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C0000F2-CFDC-2DD1-B8CE-DB65FE2E7AC5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FORMATE PATHWAY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A703454-36F7-1CCC-ADB5-0A819D52C311}"/>
              </a:ext>
            </a:extLst>
          </p:cNvPr>
          <p:cNvSpPr txBox="1"/>
          <p:nvPr/>
        </p:nvSpPr>
        <p:spPr>
          <a:xfrm>
            <a:off x="9246067" y="5805213"/>
            <a:ext cx="59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400" b="1" baseline="30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C1653E8-237F-5218-30CB-1171B87A3512}"/>
              </a:ext>
            </a:extLst>
          </p:cNvPr>
          <p:cNvSpPr txBox="1"/>
          <p:nvPr/>
        </p:nvSpPr>
        <p:spPr>
          <a:xfrm>
            <a:off x="1101855" y="6019724"/>
            <a:ext cx="748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Fig 10: Proposed </a:t>
            </a:r>
            <a:r>
              <a:rPr lang="en-IN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formate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pathway for CO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methanation over 1% Ru/TiO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catalysts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A0ADC7C-B5A1-215F-25FB-B97239738023}"/>
              </a:ext>
            </a:extLst>
          </p:cNvPr>
          <p:cNvSpPr txBox="1"/>
          <p:nvPr/>
        </p:nvSpPr>
        <p:spPr>
          <a:xfrm>
            <a:off x="6579255" y="1188787"/>
            <a:ext cx="2556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Followed at lower temperatures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81834DF2-C671-E927-F6AD-143C88E9780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21805"/>
          <a:stretch/>
        </p:blipFill>
        <p:spPr>
          <a:xfrm>
            <a:off x="5159309" y="3802308"/>
            <a:ext cx="1047896" cy="305413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E2678BF-7757-C8B2-95E7-D0C85C3A266C}"/>
              </a:ext>
            </a:extLst>
          </p:cNvPr>
          <p:cNvCxnSpPr/>
          <p:nvPr/>
        </p:nvCxnSpPr>
        <p:spPr>
          <a:xfrm>
            <a:off x="10297886" y="2015086"/>
            <a:ext cx="751114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E810712-B878-B70E-F557-5E75E4C103C1}"/>
              </a:ext>
            </a:extLst>
          </p:cNvPr>
          <p:cNvCxnSpPr/>
          <p:nvPr/>
        </p:nvCxnSpPr>
        <p:spPr>
          <a:xfrm>
            <a:off x="11027229" y="1991635"/>
            <a:ext cx="0" cy="193985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F344891-1C84-4CD4-83D7-0AAB6E5D8644}"/>
              </a:ext>
            </a:extLst>
          </p:cNvPr>
          <p:cNvCxnSpPr>
            <a:cxnSpLocks/>
          </p:cNvCxnSpPr>
          <p:nvPr/>
        </p:nvCxnSpPr>
        <p:spPr>
          <a:xfrm flipH="1">
            <a:off x="10461171" y="3929049"/>
            <a:ext cx="546007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21330DFB-C030-8A72-B173-3A23230E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11</a:t>
            </a:fld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F19F4-CEB3-5CA8-24A1-75D90A903184}"/>
              </a:ext>
            </a:extLst>
          </p:cNvPr>
          <p:cNvSpPr txBox="1"/>
          <p:nvPr/>
        </p:nvSpPr>
        <p:spPr>
          <a:xfrm>
            <a:off x="10518663" y="2644134"/>
            <a:ext cx="59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400" b="1" baseline="30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10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FEC31B-10D2-8BF1-9960-D5BE86A432CD}"/>
              </a:ext>
            </a:extLst>
          </p:cNvPr>
          <p:cNvCxnSpPr>
            <a:cxnSpLocks/>
          </p:cNvCxnSpPr>
          <p:nvPr/>
        </p:nvCxnSpPr>
        <p:spPr>
          <a:xfrm>
            <a:off x="6833383" y="3051645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43EB52E-1609-C098-E560-A06E83E4A7B5}"/>
              </a:ext>
            </a:extLst>
          </p:cNvPr>
          <p:cNvSpPr/>
          <p:nvPr/>
        </p:nvSpPr>
        <p:spPr>
          <a:xfrm>
            <a:off x="3594884" y="1621977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0A8EE-0C90-61B0-3E42-B603A89EDCA9}"/>
              </a:ext>
            </a:extLst>
          </p:cNvPr>
          <p:cNvSpPr/>
          <p:nvPr/>
        </p:nvSpPr>
        <p:spPr>
          <a:xfrm>
            <a:off x="8861537" y="1095723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26E9C4-B1D1-E3D5-124C-5A8736947E4B}"/>
              </a:ext>
            </a:extLst>
          </p:cNvPr>
          <p:cNvSpPr/>
          <p:nvPr/>
        </p:nvSpPr>
        <p:spPr>
          <a:xfrm>
            <a:off x="5452520" y="2692213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12EB2-EF10-47EA-95F3-90374CD8C7D0}"/>
              </a:ext>
            </a:extLst>
          </p:cNvPr>
          <p:cNvSpPr/>
          <p:nvPr/>
        </p:nvSpPr>
        <p:spPr>
          <a:xfrm>
            <a:off x="9792753" y="2393285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B37542-3304-B729-B958-4FEB2C8D1B94}"/>
              </a:ext>
            </a:extLst>
          </p:cNvPr>
          <p:cNvSpPr/>
          <p:nvPr/>
        </p:nvSpPr>
        <p:spPr>
          <a:xfrm>
            <a:off x="5452519" y="4454381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6E1B59-0CE1-8BE7-585D-503159E20AFD}"/>
              </a:ext>
            </a:extLst>
          </p:cNvPr>
          <p:cNvSpPr/>
          <p:nvPr/>
        </p:nvSpPr>
        <p:spPr>
          <a:xfrm>
            <a:off x="10451338" y="4037027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02C79-9C92-EA2C-BEAC-C637479432F1}"/>
              </a:ext>
            </a:extLst>
          </p:cNvPr>
          <p:cNvSpPr/>
          <p:nvPr/>
        </p:nvSpPr>
        <p:spPr>
          <a:xfrm>
            <a:off x="3594884" y="5322605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59C66E-7FFA-1ECB-5B30-D9080BBE7EC6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RWGS + CO Methanation pathway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D6AAB9-5AD7-D75B-04B1-8EC02B2CF5EF}"/>
              </a:ext>
            </a:extLst>
          </p:cNvPr>
          <p:cNvSpPr/>
          <p:nvPr/>
        </p:nvSpPr>
        <p:spPr>
          <a:xfrm>
            <a:off x="1723476" y="2787102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F86AD1-D830-7191-437D-B8CF88FC20CD}"/>
              </a:ext>
            </a:extLst>
          </p:cNvPr>
          <p:cNvSpPr/>
          <p:nvPr/>
        </p:nvSpPr>
        <p:spPr>
          <a:xfrm>
            <a:off x="2256875" y="2787102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B824CA-AB7A-8A34-CE0D-DAB7B5BAE32B}"/>
              </a:ext>
            </a:extLst>
          </p:cNvPr>
          <p:cNvSpPr/>
          <p:nvPr/>
        </p:nvSpPr>
        <p:spPr>
          <a:xfrm>
            <a:off x="1759574" y="4505666"/>
            <a:ext cx="1317171" cy="51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88C4A8-49FC-AB08-7C8F-A3DD2C700243}"/>
              </a:ext>
            </a:extLst>
          </p:cNvPr>
          <p:cNvSpPr/>
          <p:nvPr/>
        </p:nvSpPr>
        <p:spPr>
          <a:xfrm>
            <a:off x="2292973" y="4505666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E9A50A-634C-31C0-21A0-AA66A75DB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47" y="2319274"/>
            <a:ext cx="743054" cy="485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33A7C-B993-C262-330F-540CF0D0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875" y="2806121"/>
            <a:ext cx="204816" cy="2095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6F0D1A-2257-1EEB-23BC-1932D867A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6" y="2599331"/>
            <a:ext cx="295316" cy="1857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26F5F9-FD38-16D3-ABD2-26BC0288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12" y="4312117"/>
            <a:ext cx="295316" cy="1857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292ADA-B81A-15ED-666D-6C86E6A35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972" y="4505666"/>
            <a:ext cx="250371" cy="2503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902958-00A9-ED4B-9DC5-5F18AF8EF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992" y="4006298"/>
            <a:ext cx="207715" cy="5220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FC84D3-28C5-C165-2D7D-21BA01B06E17}"/>
              </a:ext>
            </a:extLst>
          </p:cNvPr>
          <p:cNvSpPr txBox="1"/>
          <p:nvPr/>
        </p:nvSpPr>
        <p:spPr>
          <a:xfrm>
            <a:off x="1700421" y="2878472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44BC8D-FCF0-80D2-6AD2-7E77ABD337EC}"/>
              </a:ext>
            </a:extLst>
          </p:cNvPr>
          <p:cNvSpPr txBox="1"/>
          <p:nvPr/>
        </p:nvSpPr>
        <p:spPr>
          <a:xfrm>
            <a:off x="1719962" y="4596678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E305D3-7C3C-8203-8D9D-D1901D8C1DA5}"/>
              </a:ext>
            </a:extLst>
          </p:cNvPr>
          <p:cNvCxnSpPr>
            <a:cxnSpLocks/>
          </p:cNvCxnSpPr>
          <p:nvPr/>
        </p:nvCxnSpPr>
        <p:spPr>
          <a:xfrm flipV="1">
            <a:off x="2418157" y="3298731"/>
            <a:ext cx="0" cy="10885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6DD9E7-842A-4C63-3EB2-41F189303A60}"/>
              </a:ext>
            </a:extLst>
          </p:cNvPr>
          <p:cNvCxnSpPr>
            <a:cxnSpLocks/>
          </p:cNvCxnSpPr>
          <p:nvPr/>
        </p:nvCxnSpPr>
        <p:spPr>
          <a:xfrm flipV="1">
            <a:off x="1836534" y="3272748"/>
            <a:ext cx="205051" cy="3849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8BA59BF-F262-F507-51E6-9C06DBA46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15" y="4455564"/>
            <a:ext cx="250371" cy="25037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730A72C-AB63-63C6-9CDA-3038E0A26D59}"/>
              </a:ext>
            </a:extLst>
          </p:cNvPr>
          <p:cNvSpPr/>
          <p:nvPr/>
        </p:nvSpPr>
        <p:spPr>
          <a:xfrm>
            <a:off x="4128283" y="1621977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417144-6C66-8117-D19E-F51A424822D8}"/>
              </a:ext>
            </a:extLst>
          </p:cNvPr>
          <p:cNvSpPr/>
          <p:nvPr/>
        </p:nvSpPr>
        <p:spPr>
          <a:xfrm>
            <a:off x="4128283" y="5306277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FCB4262-EBC8-AEE4-968B-5811AF1D3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884" y="1436213"/>
            <a:ext cx="295316" cy="1857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6A12D51-AA19-36FC-5055-A3C44D166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519" y="2506449"/>
            <a:ext cx="295316" cy="1857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C0C00AA-F0F6-A987-5633-A936ADB73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882" y="5142078"/>
            <a:ext cx="295316" cy="1857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0BA38CD-B70D-1E05-3ACF-1609684A9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60" y="1609676"/>
            <a:ext cx="204816" cy="2095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7D53AD-28F9-E773-1E0A-36E02CC8B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504" y="1095723"/>
            <a:ext cx="424779" cy="3704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9EEB8B-9606-6B38-4D29-23758059D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340" y="1095723"/>
            <a:ext cx="207715" cy="5220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ED88BF0-701B-7D6D-F141-401F69C2330D}"/>
              </a:ext>
            </a:extLst>
          </p:cNvPr>
          <p:cNvSpPr/>
          <p:nvPr/>
        </p:nvSpPr>
        <p:spPr>
          <a:xfrm>
            <a:off x="5985918" y="2675884"/>
            <a:ext cx="250371" cy="27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559DBAC-8B94-4439-33CF-6DF43E15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95" y="2707165"/>
            <a:ext cx="204816" cy="20957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DEDFDE-C301-53AC-DF84-D8F956577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3838" y="2181401"/>
            <a:ext cx="424779" cy="37044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553727-6C7D-301E-69B9-F71026982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1550" y="1958410"/>
            <a:ext cx="254133" cy="2721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3B6D512-78ED-B3BF-A20D-3B6264C5F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746" y="2161953"/>
            <a:ext cx="207715" cy="522095"/>
          </a:xfrm>
          <a:prstGeom prst="rect">
            <a:avLst/>
          </a:prstGeom>
        </p:spPr>
      </p:pic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B3BDEEFD-558B-BFC3-4D06-2E0ED5FE0135}"/>
              </a:ext>
            </a:extLst>
          </p:cNvPr>
          <p:cNvCxnSpPr/>
          <p:nvPr/>
        </p:nvCxnSpPr>
        <p:spPr>
          <a:xfrm flipV="1">
            <a:off x="6760301" y="2084793"/>
            <a:ext cx="310242" cy="625927"/>
          </a:xfrm>
          <a:prstGeom prst="curved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0965EB0C-6DCD-4894-0210-3EFE9E57094B}"/>
              </a:ext>
            </a:extLst>
          </p:cNvPr>
          <p:cNvCxnSpPr/>
          <p:nvPr/>
        </p:nvCxnSpPr>
        <p:spPr>
          <a:xfrm flipV="1">
            <a:off x="6653952" y="3871954"/>
            <a:ext cx="310242" cy="625927"/>
          </a:xfrm>
          <a:prstGeom prst="curved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34A5FA17-9F45-6791-0DFB-FA916D29D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5340" y="3428214"/>
            <a:ext cx="685187" cy="4437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9862345-A752-BF97-B119-BBB42A7B9C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2249" y="3963293"/>
            <a:ext cx="521826" cy="51732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DE340E8-D38E-1871-73E8-326FFEC82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282" y="5328048"/>
            <a:ext cx="250371" cy="25037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27C9BC3-7CE2-071A-B321-CE89F429D6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6758" y="1537982"/>
            <a:ext cx="619898" cy="55649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7B9577A-0C3C-457A-8AA6-6A9ABC9EAC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4508" y="4897552"/>
            <a:ext cx="218707" cy="426199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F1C2B7-8E39-A7D8-0B65-40DFE536B078}"/>
              </a:ext>
            </a:extLst>
          </p:cNvPr>
          <p:cNvCxnSpPr>
            <a:cxnSpLocks/>
          </p:cNvCxnSpPr>
          <p:nvPr/>
        </p:nvCxnSpPr>
        <p:spPr>
          <a:xfrm flipV="1">
            <a:off x="3742540" y="4810976"/>
            <a:ext cx="176124" cy="353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FF308A9C-136F-CBEC-0BBB-9D29B720F4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1344" y="4179007"/>
            <a:ext cx="654301" cy="603481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182ADE3-1C05-7853-E5A3-D8062878B6DF}"/>
              </a:ext>
            </a:extLst>
          </p:cNvPr>
          <p:cNvCxnSpPr>
            <a:cxnSpLocks/>
          </p:cNvCxnSpPr>
          <p:nvPr/>
        </p:nvCxnSpPr>
        <p:spPr>
          <a:xfrm flipV="1">
            <a:off x="2901927" y="1900080"/>
            <a:ext cx="606986" cy="5501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757EEAB-076B-32AD-DEDC-A8B59F7ABCD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983374" y="1891531"/>
            <a:ext cx="540464" cy="47509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F9BF3F-C5DE-7906-01CC-F5AA86D19629}"/>
              </a:ext>
            </a:extLst>
          </p:cNvPr>
          <p:cNvCxnSpPr>
            <a:cxnSpLocks/>
          </p:cNvCxnSpPr>
          <p:nvPr/>
        </p:nvCxnSpPr>
        <p:spPr>
          <a:xfrm>
            <a:off x="6143902" y="3298731"/>
            <a:ext cx="0" cy="10885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F406F1-BD3D-86A7-E3C1-6B3426C0B22E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4912055" y="4987712"/>
            <a:ext cx="970966" cy="5907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64AE0B-120B-7149-D076-EC34884FAB22}"/>
              </a:ext>
            </a:extLst>
          </p:cNvPr>
          <p:cNvCxnSpPr>
            <a:cxnSpLocks/>
          </p:cNvCxnSpPr>
          <p:nvPr/>
        </p:nvCxnSpPr>
        <p:spPr>
          <a:xfrm flipH="1" flipV="1">
            <a:off x="2613888" y="5033624"/>
            <a:ext cx="895025" cy="4087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825C3BB-DDE6-ADA8-2802-E78236803250}"/>
              </a:ext>
            </a:extLst>
          </p:cNvPr>
          <p:cNvSpPr txBox="1"/>
          <p:nvPr/>
        </p:nvSpPr>
        <p:spPr>
          <a:xfrm>
            <a:off x="3565053" y="1751425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61531A6-D060-D197-1099-C69A56D01378}"/>
              </a:ext>
            </a:extLst>
          </p:cNvPr>
          <p:cNvSpPr txBox="1"/>
          <p:nvPr/>
        </p:nvSpPr>
        <p:spPr>
          <a:xfrm>
            <a:off x="3527753" y="5442348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BFEF0F4-6E88-E37F-56DD-0327E9BBF4D0}"/>
              </a:ext>
            </a:extLst>
          </p:cNvPr>
          <p:cNvSpPr txBox="1"/>
          <p:nvPr/>
        </p:nvSpPr>
        <p:spPr>
          <a:xfrm>
            <a:off x="5417531" y="2810728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44F47D5-F8FD-2839-468D-2F7A49F4C500}"/>
              </a:ext>
            </a:extLst>
          </p:cNvPr>
          <p:cNvSpPr txBox="1"/>
          <p:nvPr/>
        </p:nvSpPr>
        <p:spPr>
          <a:xfrm>
            <a:off x="5397538" y="4596678"/>
            <a:ext cx="8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IN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97001E4-F331-24D1-6CCD-1D82F26D0846}"/>
              </a:ext>
            </a:extLst>
          </p:cNvPr>
          <p:cNvSpPr/>
          <p:nvPr/>
        </p:nvSpPr>
        <p:spPr>
          <a:xfrm>
            <a:off x="3458412" y="2566796"/>
            <a:ext cx="1629574" cy="1453618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30597C-870F-6EF2-4FF8-AFC7A169E64B}"/>
              </a:ext>
            </a:extLst>
          </p:cNvPr>
          <p:cNvSpPr txBox="1"/>
          <p:nvPr/>
        </p:nvSpPr>
        <p:spPr>
          <a:xfrm>
            <a:off x="3667723" y="3059245"/>
            <a:ext cx="156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8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IN" sz="2800" b="1" dirty="0">
                <a:latin typeface="Cambria" panose="02040503050406030204" pitchFamily="18" charset="0"/>
                <a:ea typeface="Cambria" panose="02040503050406030204" pitchFamily="18" charset="0"/>
              </a:rPr>
              <a:t> +  H</a:t>
            </a:r>
            <a:r>
              <a:rPr lang="en-IN" sz="28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7" name="Graphic 86" descr="Arrow: Counter-clockwise curve outline">
            <a:extLst>
              <a:ext uri="{FF2B5EF4-FFF2-40B4-BE49-F238E27FC236}">
                <a16:creationId xmlns:a16="http://schemas.microsoft.com/office/drawing/2014/main" id="{13B7DCDB-BAA5-712B-BF61-F15887596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40819" flipH="1">
            <a:off x="4697078" y="2180918"/>
            <a:ext cx="804592" cy="804592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2F2CBF2-1EAA-872D-3425-5595F28741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7428" y="3623213"/>
            <a:ext cx="1047896" cy="390580"/>
          </a:xfrm>
          <a:prstGeom prst="rect">
            <a:avLst/>
          </a:prstGeom>
        </p:spPr>
      </p:pic>
      <p:pic>
        <p:nvPicPr>
          <p:cNvPr id="90" name="Graphic 89" descr="Arrow: Counter-clockwise curve outline">
            <a:extLst>
              <a:ext uri="{FF2B5EF4-FFF2-40B4-BE49-F238E27FC236}">
                <a16:creationId xmlns:a16="http://schemas.microsoft.com/office/drawing/2014/main" id="{585C6D24-09FA-DBA4-6342-700815D455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747414" flipH="1">
            <a:off x="4926033" y="3233504"/>
            <a:ext cx="804592" cy="804592"/>
          </a:xfrm>
          <a:prstGeom prst="rect">
            <a:avLst/>
          </a:prstGeom>
        </p:spPr>
      </p:pic>
      <p:pic>
        <p:nvPicPr>
          <p:cNvPr id="91" name="Graphic 90" descr="Arrow: Counter-clockwise curve outline">
            <a:extLst>
              <a:ext uri="{FF2B5EF4-FFF2-40B4-BE49-F238E27FC236}">
                <a16:creationId xmlns:a16="http://schemas.microsoft.com/office/drawing/2014/main" id="{9B1C3D75-3F47-185A-A161-2CC9635BF2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9340828" flipH="1">
            <a:off x="4343244" y="4002703"/>
            <a:ext cx="804592" cy="80459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E42CB27-ED8B-D423-72D3-A22F82F8B009}"/>
              </a:ext>
            </a:extLst>
          </p:cNvPr>
          <p:cNvSpPr txBox="1"/>
          <p:nvPr/>
        </p:nvSpPr>
        <p:spPr>
          <a:xfrm>
            <a:off x="8993629" y="816527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CO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(g)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AD27A0E-3EF0-CCAC-E18A-548E9AA92663}"/>
              </a:ext>
            </a:extLst>
          </p:cNvPr>
          <p:cNvSpPr txBox="1"/>
          <p:nvPr/>
        </p:nvSpPr>
        <p:spPr>
          <a:xfrm>
            <a:off x="9177710" y="1793069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CO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DFAD31-4119-1D8F-7C42-CAB1111D237F}"/>
              </a:ext>
            </a:extLst>
          </p:cNvPr>
          <p:cNvSpPr txBox="1"/>
          <p:nvPr/>
        </p:nvSpPr>
        <p:spPr>
          <a:xfrm>
            <a:off x="9081459" y="2769865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HCO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IN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82FFC2-B251-67D1-3A65-D0A526CE8A6A}"/>
              </a:ext>
            </a:extLst>
          </p:cNvPr>
          <p:cNvSpPr txBox="1"/>
          <p:nvPr/>
        </p:nvSpPr>
        <p:spPr>
          <a:xfrm>
            <a:off x="9177710" y="3711433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CO*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BBC9471-CC59-2CC9-D884-AAF9E4BEA21B}"/>
              </a:ext>
            </a:extLst>
          </p:cNvPr>
          <p:cNvSpPr txBox="1"/>
          <p:nvPr/>
        </p:nvSpPr>
        <p:spPr>
          <a:xfrm>
            <a:off x="9230103" y="4621193"/>
            <a:ext cx="112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CH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IN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F5D865C-565D-5629-1B15-95D93926D989}"/>
              </a:ext>
            </a:extLst>
          </p:cNvPr>
          <p:cNvSpPr txBox="1"/>
          <p:nvPr/>
        </p:nvSpPr>
        <p:spPr>
          <a:xfrm>
            <a:off x="9081459" y="5549154"/>
            <a:ext cx="112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CH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(g)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026685F-CC55-1402-BF2D-CC1407782BCE}"/>
              </a:ext>
            </a:extLst>
          </p:cNvPr>
          <p:cNvCxnSpPr/>
          <p:nvPr/>
        </p:nvCxnSpPr>
        <p:spPr>
          <a:xfrm>
            <a:off x="9546666" y="1282823"/>
            <a:ext cx="0" cy="62858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DDB4E69-DA44-7E28-5264-14D069C46F8B}"/>
              </a:ext>
            </a:extLst>
          </p:cNvPr>
          <p:cNvCxnSpPr>
            <a:cxnSpLocks/>
          </p:cNvCxnSpPr>
          <p:nvPr/>
        </p:nvCxnSpPr>
        <p:spPr>
          <a:xfrm>
            <a:off x="9561836" y="2189928"/>
            <a:ext cx="0" cy="69877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236C127-349B-A2AE-2666-B0D0DAD60787}"/>
              </a:ext>
            </a:extLst>
          </p:cNvPr>
          <p:cNvCxnSpPr>
            <a:cxnSpLocks/>
          </p:cNvCxnSpPr>
          <p:nvPr/>
        </p:nvCxnSpPr>
        <p:spPr>
          <a:xfrm>
            <a:off x="9546666" y="3167943"/>
            <a:ext cx="0" cy="69877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E3C83CB-1C12-2DFB-A4B8-B46A373E0FAE}"/>
              </a:ext>
            </a:extLst>
          </p:cNvPr>
          <p:cNvCxnSpPr>
            <a:cxnSpLocks/>
          </p:cNvCxnSpPr>
          <p:nvPr/>
        </p:nvCxnSpPr>
        <p:spPr>
          <a:xfrm>
            <a:off x="9546666" y="4037027"/>
            <a:ext cx="0" cy="69877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C2AFFEF-29A2-C6CF-CC70-2FD0E9CFDD15}"/>
              </a:ext>
            </a:extLst>
          </p:cNvPr>
          <p:cNvCxnSpPr>
            <a:cxnSpLocks/>
          </p:cNvCxnSpPr>
          <p:nvPr/>
        </p:nvCxnSpPr>
        <p:spPr>
          <a:xfrm>
            <a:off x="9561836" y="4986668"/>
            <a:ext cx="0" cy="69877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8541A7D-1198-DCF7-EF98-ECA97BA97A9E}"/>
              </a:ext>
            </a:extLst>
          </p:cNvPr>
          <p:cNvCxnSpPr>
            <a:cxnSpLocks/>
          </p:cNvCxnSpPr>
          <p:nvPr/>
        </p:nvCxnSpPr>
        <p:spPr>
          <a:xfrm>
            <a:off x="9881792" y="2056321"/>
            <a:ext cx="683847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9FADA952-47A3-EAD1-075D-DB7C4E11C17F}"/>
              </a:ext>
            </a:extLst>
          </p:cNvPr>
          <p:cNvSpPr txBox="1"/>
          <p:nvPr/>
        </p:nvSpPr>
        <p:spPr>
          <a:xfrm>
            <a:off x="10123749" y="2764980"/>
            <a:ext cx="112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HCOO</a:t>
            </a:r>
            <a:r>
              <a:rPr lang="en-IN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2304A67-125C-7A39-973C-FFFE19882347}"/>
              </a:ext>
            </a:extLst>
          </p:cNvPr>
          <p:cNvCxnSpPr>
            <a:cxnSpLocks/>
          </p:cNvCxnSpPr>
          <p:nvPr/>
        </p:nvCxnSpPr>
        <p:spPr>
          <a:xfrm>
            <a:off x="10558799" y="2073869"/>
            <a:ext cx="6840" cy="83061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8259BB2-E591-4FD0-7FE0-6C06BF6C482F}"/>
              </a:ext>
            </a:extLst>
          </p:cNvPr>
          <p:cNvCxnSpPr>
            <a:cxnSpLocks/>
          </p:cNvCxnSpPr>
          <p:nvPr/>
        </p:nvCxnSpPr>
        <p:spPr>
          <a:xfrm>
            <a:off x="10569683" y="3108138"/>
            <a:ext cx="6840" cy="83061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777BC81-AB4B-A79C-BAB2-E771C002C857}"/>
              </a:ext>
            </a:extLst>
          </p:cNvPr>
          <p:cNvCxnSpPr>
            <a:cxnSpLocks/>
          </p:cNvCxnSpPr>
          <p:nvPr/>
        </p:nvCxnSpPr>
        <p:spPr>
          <a:xfrm flipH="1">
            <a:off x="9792753" y="3938757"/>
            <a:ext cx="78035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AA5D318D-332A-DF1B-64C2-DD077E772700}"/>
              </a:ext>
            </a:extLst>
          </p:cNvPr>
          <p:cNvSpPr txBox="1"/>
          <p:nvPr/>
        </p:nvSpPr>
        <p:spPr>
          <a:xfrm flipH="1">
            <a:off x="9029066" y="2292708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400" b="1" baseline="30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93FC52F-88ED-ABEF-CB2D-A2BC42506844}"/>
              </a:ext>
            </a:extLst>
          </p:cNvPr>
          <p:cNvSpPr txBox="1"/>
          <p:nvPr/>
        </p:nvSpPr>
        <p:spPr>
          <a:xfrm flipH="1">
            <a:off x="9012403" y="3284742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400" b="1" baseline="30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6D289E-E86C-1B19-D4EB-D0D6496DFBF8}"/>
              </a:ext>
            </a:extLst>
          </p:cNvPr>
          <p:cNvSpPr txBox="1"/>
          <p:nvPr/>
        </p:nvSpPr>
        <p:spPr>
          <a:xfrm flipH="1">
            <a:off x="9024935" y="4243500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400" b="1" baseline="30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18373A7-0D75-6007-F9B6-2A90DDCD9AB6}"/>
              </a:ext>
            </a:extLst>
          </p:cNvPr>
          <p:cNvSpPr txBox="1"/>
          <p:nvPr/>
        </p:nvSpPr>
        <p:spPr>
          <a:xfrm flipH="1">
            <a:off x="9015826" y="5165349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400" b="1" baseline="30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1" name="Slide Number Placeholder 130">
            <a:extLst>
              <a:ext uri="{FF2B5EF4-FFF2-40B4-BE49-F238E27FC236}">
                <a16:creationId xmlns:a16="http://schemas.microsoft.com/office/drawing/2014/main" id="{C8925636-4766-A94A-37B3-E1CCF0CE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12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01300F-A75D-3F9C-0072-1A42C9B55B1A}"/>
              </a:ext>
            </a:extLst>
          </p:cNvPr>
          <p:cNvSpPr txBox="1"/>
          <p:nvPr/>
        </p:nvSpPr>
        <p:spPr>
          <a:xfrm flipH="1">
            <a:off x="10701709" y="2275616"/>
            <a:ext cx="123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sz="2400" b="1" baseline="30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D4350-D89F-8F61-D8F1-340B82FC4957}"/>
              </a:ext>
            </a:extLst>
          </p:cNvPr>
          <p:cNvSpPr txBox="1"/>
          <p:nvPr/>
        </p:nvSpPr>
        <p:spPr>
          <a:xfrm>
            <a:off x="1039695" y="6084492"/>
            <a:ext cx="748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Fig 11: Proposed RGWS + Methanation pathway for CO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methanation over 1% Ru/TiO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catalysts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E3ECE-B9A2-D591-7AD8-145314A9C66F}"/>
              </a:ext>
            </a:extLst>
          </p:cNvPr>
          <p:cNvSpPr txBox="1"/>
          <p:nvPr/>
        </p:nvSpPr>
        <p:spPr>
          <a:xfrm>
            <a:off x="6555741" y="873001"/>
            <a:ext cx="2556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Followed at Higher temperatures</a:t>
            </a:r>
          </a:p>
        </p:txBody>
      </p:sp>
    </p:spTree>
    <p:extLst>
      <p:ext uri="{BB962C8B-B14F-4D97-AF65-F5344CB8AC3E}">
        <p14:creationId xmlns:p14="http://schemas.microsoft.com/office/powerpoint/2010/main" val="367284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7B317-BFCB-A027-E783-9E29DA25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13</a:t>
            </a:fld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D72A0-E7F9-498D-73AF-297FDFDE88D7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Comparison with Other Supports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E5577CE-3C08-7FF6-D166-144995233E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7" t="6699" r="13075"/>
          <a:stretch/>
        </p:blipFill>
        <p:spPr bwMode="auto">
          <a:xfrm>
            <a:off x="0" y="681035"/>
            <a:ext cx="4256314" cy="31283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E7A2B-C9FD-96E6-F074-8E79BF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96"/>
          <a:stretch/>
        </p:blipFill>
        <p:spPr>
          <a:xfrm>
            <a:off x="4808527" y="791632"/>
            <a:ext cx="3320143" cy="3128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EC32FA-9A1D-7872-267E-C99434F95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735240"/>
            <a:ext cx="3230572" cy="2856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A4089-30C1-2D36-F02E-AD073294F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912" y="3560501"/>
            <a:ext cx="2829320" cy="381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95E886-4D07-171B-A0FF-6EC2241D0F87}"/>
              </a:ext>
            </a:extLst>
          </p:cNvPr>
          <p:cNvSpPr txBox="1"/>
          <p:nvPr/>
        </p:nvSpPr>
        <p:spPr>
          <a:xfrm>
            <a:off x="1398814" y="3859933"/>
            <a:ext cx="1894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Fig 12: 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Ru/TiO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sz="1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D0847-17D8-EDB9-77A9-1E9EB9D95FC1}"/>
              </a:ext>
            </a:extLst>
          </p:cNvPr>
          <p:cNvSpPr txBox="1"/>
          <p:nvPr/>
        </p:nvSpPr>
        <p:spPr>
          <a:xfrm>
            <a:off x="5239822" y="3919953"/>
            <a:ext cx="27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Fig 13: Ru/ZrO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(M. Liu et al.) [8]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FCE94-7DFE-7325-85DD-FA9C2B2E9D2E}"/>
              </a:ext>
            </a:extLst>
          </p:cNvPr>
          <p:cNvSpPr txBox="1"/>
          <p:nvPr/>
        </p:nvSpPr>
        <p:spPr>
          <a:xfrm>
            <a:off x="9064434" y="3929106"/>
            <a:ext cx="27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Ru/Al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(P. </a:t>
            </a:r>
            <a:r>
              <a:rPr lang="en-IN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Dongapure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. et al.) [9]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E8B7A7-EDF6-EA3B-3DA6-CD287C5E89FC}"/>
              </a:ext>
            </a:extLst>
          </p:cNvPr>
          <p:cNvSpPr/>
          <p:nvPr/>
        </p:nvSpPr>
        <p:spPr>
          <a:xfrm>
            <a:off x="620486" y="4343399"/>
            <a:ext cx="3320143" cy="13740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A33338-6A41-3DC7-88E0-573D8B699E1C}"/>
              </a:ext>
            </a:extLst>
          </p:cNvPr>
          <p:cNvSpPr txBox="1"/>
          <p:nvPr/>
        </p:nvSpPr>
        <p:spPr>
          <a:xfrm>
            <a:off x="834738" y="4547865"/>
            <a:ext cx="2891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HCO</a:t>
            </a:r>
            <a:r>
              <a:rPr lang="en-IN" sz="1400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IN" sz="1400" baseline="30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2-</a:t>
            </a: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forms at ~ 150</a:t>
            </a:r>
            <a:r>
              <a:rPr lang="en-IN" sz="1400" baseline="30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HCOO</a:t>
            </a:r>
            <a:r>
              <a:rPr lang="en-IN" sz="1400" baseline="30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dominates 200-300</a:t>
            </a:r>
            <a:r>
              <a:rPr lang="en-IN" sz="1400" baseline="30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Weak CO bands emerge only at &gt; 300</a:t>
            </a:r>
            <a:r>
              <a:rPr lang="en-IN" sz="1400" baseline="30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5E0521D-A15C-FA99-14F3-F0AAB17BED17}"/>
              </a:ext>
            </a:extLst>
          </p:cNvPr>
          <p:cNvSpPr/>
          <p:nvPr/>
        </p:nvSpPr>
        <p:spPr>
          <a:xfrm>
            <a:off x="4808527" y="4337909"/>
            <a:ext cx="3320143" cy="13740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09A922-B967-D326-D648-3238C5893992}"/>
              </a:ext>
            </a:extLst>
          </p:cNvPr>
          <p:cNvSpPr txBox="1"/>
          <p:nvPr/>
        </p:nvSpPr>
        <p:spPr>
          <a:xfrm>
            <a:off x="4974909" y="4547863"/>
            <a:ext cx="2987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Intense HCO</a:t>
            </a:r>
            <a:r>
              <a:rPr lang="en-IN" sz="1400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IN" sz="1400" baseline="30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Strong HCOO</a:t>
            </a:r>
            <a:r>
              <a:rPr lang="en-IN" sz="1400" baseline="30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Peaks at 200 </a:t>
            </a:r>
            <a:r>
              <a:rPr lang="en-IN" sz="1400" baseline="30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</a:t>
            </a: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Presence of Bridged CO bands confirm CO intermediates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87B3B2-B0B9-3566-45B0-F54932C76251}"/>
              </a:ext>
            </a:extLst>
          </p:cNvPr>
          <p:cNvSpPr/>
          <p:nvPr/>
        </p:nvSpPr>
        <p:spPr>
          <a:xfrm>
            <a:off x="8610600" y="4357417"/>
            <a:ext cx="3320143" cy="13740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5C2AA-87F3-60F7-00B9-ABFADC82B979}"/>
              </a:ext>
            </a:extLst>
          </p:cNvPr>
          <p:cNvSpPr txBox="1"/>
          <p:nvPr/>
        </p:nvSpPr>
        <p:spPr>
          <a:xfrm>
            <a:off x="8610600" y="4459649"/>
            <a:ext cx="33201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Carbonate peaks (1435 &amp; 1652 cm</a:t>
            </a:r>
            <a:r>
              <a:rPr lang="en-IN" sz="1400" baseline="30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-1</a:t>
            </a: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) seen at 175</a:t>
            </a:r>
            <a:r>
              <a:rPr lang="en-IN" sz="1400" baseline="30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Strong CO bands (1850-2100cm</a:t>
            </a:r>
            <a:r>
              <a:rPr lang="en-IN" sz="1400" baseline="30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-1</a:t>
            </a: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 donation of the metal to CO antibonding orbitals on adsorption.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7731D8-24EC-2B49-929D-6DD6D4321E7A}"/>
              </a:ext>
            </a:extLst>
          </p:cNvPr>
          <p:cNvSpPr txBox="1"/>
          <p:nvPr/>
        </p:nvSpPr>
        <p:spPr>
          <a:xfrm>
            <a:off x="751115" y="5846628"/>
            <a:ext cx="3189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Weaker </a:t>
            </a:r>
            <a:r>
              <a:rPr lang="en-IN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formate</a:t>
            </a: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activity, CO pathway at higher temperature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7D6FF9-3DFC-2720-A140-AA98D5D9535B}"/>
              </a:ext>
            </a:extLst>
          </p:cNvPr>
          <p:cNvSpPr txBox="1"/>
          <p:nvPr/>
        </p:nvSpPr>
        <p:spPr>
          <a:xfrm>
            <a:off x="4939156" y="5830070"/>
            <a:ext cx="318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Fastest, most efficient </a:t>
            </a:r>
            <a:r>
              <a:rPr lang="en-IN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formate</a:t>
            </a: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route (OH- rich)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B069AB-8C1F-108E-4540-A1CFB1E273A0}"/>
              </a:ext>
            </a:extLst>
          </p:cNvPr>
          <p:cNvSpPr txBox="1"/>
          <p:nvPr/>
        </p:nvSpPr>
        <p:spPr>
          <a:xfrm>
            <a:off x="8819912" y="5922906"/>
            <a:ext cx="318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Dominant CO pathway</a:t>
            </a:r>
          </a:p>
        </p:txBody>
      </p:sp>
    </p:spTree>
    <p:extLst>
      <p:ext uri="{BB962C8B-B14F-4D97-AF65-F5344CB8AC3E}">
        <p14:creationId xmlns:p14="http://schemas.microsoft.com/office/powerpoint/2010/main" val="299662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588BA-6E17-B6E5-D980-D5CEB26F0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14</a:t>
            </a:fld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736BCB-EB93-E6DA-F6CB-A7A7A3651911}"/>
              </a:ext>
            </a:extLst>
          </p:cNvPr>
          <p:cNvGrpSpPr/>
          <p:nvPr/>
        </p:nvGrpSpPr>
        <p:grpSpPr>
          <a:xfrm>
            <a:off x="32751" y="1757707"/>
            <a:ext cx="3708264" cy="1528765"/>
            <a:chOff x="0" y="3895"/>
            <a:chExt cx="6227064" cy="1703232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BDE422E-D805-18CD-01CD-6ADECB842245}"/>
                </a:ext>
              </a:extLst>
            </p:cNvPr>
            <p:cNvSpPr/>
            <p:nvPr/>
          </p:nvSpPr>
          <p:spPr>
            <a:xfrm>
              <a:off x="0" y="3895"/>
              <a:ext cx="6227064" cy="170323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9" name="Rectangle: Rounded Corners 4">
              <a:extLst>
                <a:ext uri="{FF2B5EF4-FFF2-40B4-BE49-F238E27FC236}">
                  <a16:creationId xmlns:a16="http://schemas.microsoft.com/office/drawing/2014/main" id="{A56DFB17-D1D2-602C-1D0B-B3D9D901CD06}"/>
                </a:ext>
              </a:extLst>
            </p:cNvPr>
            <p:cNvSpPr txBox="1"/>
            <p:nvPr/>
          </p:nvSpPr>
          <p:spPr>
            <a:xfrm>
              <a:off x="83145" y="87040"/>
              <a:ext cx="6060774" cy="1536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b="1" kern="1200" dirty="0">
                  <a:solidFill>
                    <a:srgbClr val="FFFF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Te</a:t>
              </a:r>
              <a:r>
                <a:rPr lang="en-IN" sz="2400" b="1" dirty="0">
                  <a:solidFill>
                    <a:srgbClr val="FFFF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mperature Dependency</a:t>
              </a:r>
              <a:endParaRPr lang="en-IN" sz="2400" b="1" kern="1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C53E1EF-CFBA-07E0-FA2B-9A3AFF9DD5C2}"/>
              </a:ext>
            </a:extLst>
          </p:cNvPr>
          <p:cNvGrpSpPr/>
          <p:nvPr/>
        </p:nvGrpSpPr>
        <p:grpSpPr>
          <a:xfrm>
            <a:off x="0" y="3402390"/>
            <a:ext cx="3811150" cy="1212314"/>
            <a:chOff x="0" y="3895"/>
            <a:chExt cx="6399834" cy="185303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B3BA1C5-3E2B-59F9-34A5-8EF0F72C0511}"/>
                </a:ext>
              </a:extLst>
            </p:cNvPr>
            <p:cNvSpPr/>
            <p:nvPr/>
          </p:nvSpPr>
          <p:spPr>
            <a:xfrm>
              <a:off x="0" y="3895"/>
              <a:ext cx="6227064" cy="170323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5" name="Rectangle: Rounded Corners 4">
              <a:extLst>
                <a:ext uri="{FF2B5EF4-FFF2-40B4-BE49-F238E27FC236}">
                  <a16:creationId xmlns:a16="http://schemas.microsoft.com/office/drawing/2014/main" id="{C983893D-D8C9-14E9-A36D-A31C27E329F2}"/>
                </a:ext>
              </a:extLst>
            </p:cNvPr>
            <p:cNvSpPr txBox="1"/>
            <p:nvPr/>
          </p:nvSpPr>
          <p:spPr>
            <a:xfrm>
              <a:off x="83145" y="87040"/>
              <a:ext cx="6060774" cy="1536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700" kern="1200" dirty="0">
                <a:latin typeface="Quicksand Bold" panose="020B0604020202020204" charset="0"/>
              </a:endParaRPr>
            </a:p>
          </p:txBody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3488B71F-8849-85D7-4693-D954CD38DA2C}"/>
                </a:ext>
              </a:extLst>
            </p:cNvPr>
            <p:cNvSpPr txBox="1"/>
            <p:nvPr/>
          </p:nvSpPr>
          <p:spPr>
            <a:xfrm>
              <a:off x="339060" y="319984"/>
              <a:ext cx="6060774" cy="15369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700" kern="1200" dirty="0">
                <a:latin typeface="Quicksand Bold" panose="020B060402020202020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E9661F2-1A5D-57B5-9368-94B07B91473A}"/>
              </a:ext>
            </a:extLst>
          </p:cNvPr>
          <p:cNvGrpSpPr/>
          <p:nvPr/>
        </p:nvGrpSpPr>
        <p:grpSpPr>
          <a:xfrm>
            <a:off x="31399" y="4735523"/>
            <a:ext cx="3708264" cy="1195536"/>
            <a:chOff x="0" y="3895"/>
            <a:chExt cx="6227064" cy="170323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AE430FF-0D14-5D71-CE83-CAF8FEBEF652}"/>
                </a:ext>
              </a:extLst>
            </p:cNvPr>
            <p:cNvSpPr/>
            <p:nvPr/>
          </p:nvSpPr>
          <p:spPr>
            <a:xfrm>
              <a:off x="0" y="3895"/>
              <a:ext cx="6227064" cy="170323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Rectangle: Rounded Corners 4">
              <a:extLst>
                <a:ext uri="{FF2B5EF4-FFF2-40B4-BE49-F238E27FC236}">
                  <a16:creationId xmlns:a16="http://schemas.microsoft.com/office/drawing/2014/main" id="{CE1E795D-2FC3-C1F8-7337-A0E630FBA99B}"/>
                </a:ext>
              </a:extLst>
            </p:cNvPr>
            <p:cNvSpPr txBox="1"/>
            <p:nvPr/>
          </p:nvSpPr>
          <p:spPr>
            <a:xfrm>
              <a:off x="83145" y="87040"/>
              <a:ext cx="6060774" cy="1536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700" kern="1200" dirty="0">
                <a:latin typeface="Quicksand Bold" panose="020B0604020202020204" charset="0"/>
              </a:endParaRPr>
            </a:p>
          </p:txBody>
        </p:sp>
      </p:grp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473D6A7C-078B-1EE8-FA69-09B1CF88A9BA}"/>
              </a:ext>
            </a:extLst>
          </p:cNvPr>
          <p:cNvSpPr/>
          <p:nvPr/>
        </p:nvSpPr>
        <p:spPr>
          <a:xfrm rot="5400000">
            <a:off x="7180383" y="-1558468"/>
            <a:ext cx="1457866" cy="8196332"/>
          </a:xfrm>
          <a:prstGeom prst="round2Same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43A7F2-D0CE-AF36-EB42-FFFF16D41293}"/>
              </a:ext>
            </a:extLst>
          </p:cNvPr>
          <p:cNvSpPr txBox="1"/>
          <p:nvPr/>
        </p:nvSpPr>
        <p:spPr>
          <a:xfrm>
            <a:off x="3826680" y="1935749"/>
            <a:ext cx="7922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Lower Temperature: </a:t>
            </a:r>
            <a:r>
              <a:rPr lang="en-IN" dirty="0" err="1">
                <a:latin typeface="Cambria" panose="02040503050406030204" pitchFamily="18" charset="0"/>
                <a:ea typeface="Cambria" panose="02040503050406030204" pitchFamily="18" charset="0"/>
              </a:rPr>
              <a:t>Formate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Pathway observed (150</a:t>
            </a:r>
            <a:r>
              <a:rPr lang="en-IN" baseline="30000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C-250</a:t>
            </a:r>
            <a:r>
              <a:rPr lang="en-IN" baseline="30000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C), Formation of bicarbonates and </a:t>
            </a:r>
            <a:r>
              <a:rPr lang="en-IN" dirty="0" err="1">
                <a:latin typeface="Cambria" panose="02040503050406030204" pitchFamily="18" charset="0"/>
                <a:ea typeface="Cambria" panose="02040503050406030204" pitchFamily="18" charset="0"/>
              </a:rPr>
              <a:t>formates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Higher Temperature: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Appearance of CH</a:t>
            </a:r>
            <a:r>
              <a:rPr lang="en-IN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bands (from 350</a:t>
            </a:r>
            <a:r>
              <a:rPr lang="en-IN" baseline="30000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C onwards) and decline in CO-related bands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D14BD2-94AA-7812-8B02-F76E4AF9A9D2}"/>
              </a:ext>
            </a:extLst>
          </p:cNvPr>
          <p:cNvSpPr txBox="1"/>
          <p:nvPr/>
        </p:nvSpPr>
        <p:spPr>
          <a:xfrm>
            <a:off x="-541668" y="3730005"/>
            <a:ext cx="509639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400" b="1" kern="1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  <a:r>
              <a:rPr lang="en-IN" sz="24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Dependency</a:t>
            </a:r>
            <a:endParaRPr lang="en-IN" sz="2400" b="1" kern="1200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" name="Rectangle: Top Corners Rounded 63">
            <a:extLst>
              <a:ext uri="{FF2B5EF4-FFF2-40B4-BE49-F238E27FC236}">
                <a16:creationId xmlns:a16="http://schemas.microsoft.com/office/drawing/2014/main" id="{C953DAD6-373C-DC18-F870-9ADAE644DEE7}"/>
              </a:ext>
            </a:extLst>
          </p:cNvPr>
          <p:cNvSpPr/>
          <p:nvPr/>
        </p:nvSpPr>
        <p:spPr>
          <a:xfrm rot="5400000">
            <a:off x="7422088" y="-130895"/>
            <a:ext cx="1005516" cy="8196332"/>
          </a:xfrm>
          <a:prstGeom prst="round2Same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4E129A-E715-C61A-C527-FCBDFA3D31C4}"/>
              </a:ext>
            </a:extLst>
          </p:cNvPr>
          <p:cNvSpPr txBox="1"/>
          <p:nvPr/>
        </p:nvSpPr>
        <p:spPr>
          <a:xfrm>
            <a:off x="3777166" y="3652185"/>
            <a:ext cx="787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fixed temperatures (300 °C for methanation, 200 °C for adsorption), spectra remained </a:t>
            </a:r>
            <a:r>
              <a:rPr lang="en-US" b="1" dirty="0"/>
              <a:t>time-invariant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9EA73E-3B94-322A-958D-FE1297948C98}"/>
              </a:ext>
            </a:extLst>
          </p:cNvPr>
          <p:cNvSpPr txBox="1"/>
          <p:nvPr/>
        </p:nvSpPr>
        <p:spPr>
          <a:xfrm>
            <a:off x="-1255839" y="5110627"/>
            <a:ext cx="63844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400" b="1" kern="1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Support Comparison</a:t>
            </a:r>
          </a:p>
        </p:txBody>
      </p:sp>
      <p:sp>
        <p:nvSpPr>
          <p:cNvPr id="68" name="Rectangle: Top Corners Rounded 67">
            <a:extLst>
              <a:ext uri="{FF2B5EF4-FFF2-40B4-BE49-F238E27FC236}">
                <a16:creationId xmlns:a16="http://schemas.microsoft.com/office/drawing/2014/main" id="{259425BA-0D2A-AC9D-78AC-2D07229D27FB}"/>
              </a:ext>
            </a:extLst>
          </p:cNvPr>
          <p:cNvSpPr/>
          <p:nvPr/>
        </p:nvSpPr>
        <p:spPr>
          <a:xfrm rot="5400000">
            <a:off x="7352161" y="1228988"/>
            <a:ext cx="1114310" cy="8196332"/>
          </a:xfrm>
          <a:prstGeom prst="round2Same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0C170A-D5ED-84F1-5526-0064EC911044}"/>
              </a:ext>
            </a:extLst>
          </p:cNvPr>
          <p:cNvSpPr txBox="1"/>
          <p:nvPr/>
        </p:nvSpPr>
        <p:spPr>
          <a:xfrm>
            <a:off x="3811150" y="4722829"/>
            <a:ext cx="8267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Ru/ZrO</a:t>
            </a:r>
            <a:r>
              <a:rPr lang="en-IN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: Strong </a:t>
            </a:r>
            <a:r>
              <a:rPr lang="en-IN" dirty="0" err="1">
                <a:latin typeface="Cambria" panose="02040503050406030204" pitchFamily="18" charset="0"/>
                <a:ea typeface="Cambria" panose="02040503050406030204" pitchFamily="18" charset="0"/>
              </a:rPr>
              <a:t>formate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-route preference</a:t>
            </a:r>
          </a:p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Ru/Al</a:t>
            </a:r>
            <a:r>
              <a:rPr lang="en-IN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: Favors CO hydrogenation</a:t>
            </a:r>
          </a:p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Ru/TiO</a:t>
            </a:r>
            <a:r>
              <a:rPr lang="en-IN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: Dual Pathway (</a:t>
            </a:r>
            <a:r>
              <a:rPr lang="en-IN" dirty="0" err="1">
                <a:latin typeface="Cambria" panose="02040503050406030204" pitchFamily="18" charset="0"/>
                <a:ea typeface="Cambria" panose="02040503050406030204" pitchFamily="18" charset="0"/>
              </a:rPr>
              <a:t>Formate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at lower temperature + CO at higher temperature)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8D10EDB-B9DC-8BD6-009B-6C80A224080A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10761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A4B9DC-87E5-4340-8D3D-E41E7AA8395E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Prospect</a:t>
            </a:r>
            <a:endParaRPr lang="en-IN" sz="2800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CCA5B-3D22-D640-8D49-176BF9126CBE}"/>
              </a:ext>
            </a:extLst>
          </p:cNvPr>
          <p:cNvGrpSpPr/>
          <p:nvPr/>
        </p:nvGrpSpPr>
        <p:grpSpPr>
          <a:xfrm>
            <a:off x="126277" y="1333174"/>
            <a:ext cx="8112322" cy="4495592"/>
            <a:chOff x="2651113" y="2063222"/>
            <a:chExt cx="4606824" cy="24406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6860BB-1C56-9E0A-229B-AD0B4B1A2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113" y="2063222"/>
              <a:ext cx="1599977" cy="809027"/>
            </a:xfrm>
            <a:prstGeom prst="rect">
              <a:avLst/>
            </a:prstGeom>
            <a:ln w="38100">
              <a:solidFill>
                <a:schemeClr val="accent6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200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WP-1</a:t>
              </a:r>
              <a:r>
                <a:rPr lang="en-IN" sz="22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 </a:t>
              </a:r>
              <a:r>
                <a:rPr lang="en-IN" sz="20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Synthesis of catalysts, followed by </a:t>
              </a:r>
              <a:r>
                <a:rPr lang="en-IN" sz="2000" i="1" dirty="0"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drifts</a:t>
              </a:r>
              <a:r>
                <a:rPr lang="en-IN" sz="20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 characterisation</a:t>
              </a:r>
              <a:endParaRPr lang="en-IN" sz="2000" dirty="0">
                <a:effectLst/>
                <a:ea typeface="Calibri" panose="020F0502020204030204" pitchFamily="34" charset="0"/>
                <a:cs typeface="Shruti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A79E87-B6F0-4F7C-D042-4D87D4199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9275" y="2872249"/>
              <a:ext cx="1655797" cy="963461"/>
            </a:xfrm>
            <a:prstGeom prst="rect">
              <a:avLst/>
            </a:prstGeom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WP-2</a:t>
              </a:r>
              <a:r>
                <a:rPr lang="en-IN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 Effect of </a:t>
              </a:r>
              <a:r>
                <a:rPr lang="en-IN" i="1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Shruti"/>
                </a:rPr>
                <a:t>Temperature, Pressure, Flow rate and </a:t>
              </a:r>
              <a:r>
                <a:rPr lang="en-IN" i="1" dirty="0"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P</a:t>
              </a:r>
              <a:r>
                <a:rPr lang="en-IN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romoters on TOF/Rate/Conversions by activity tests along with in-situ FTIR</a:t>
              </a:r>
              <a:endParaRPr lang="en-IN" dirty="0">
                <a:effectLst/>
                <a:ea typeface="Calibri" panose="020F0502020204030204" pitchFamily="34" charset="0"/>
                <a:cs typeface="Shruti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 </a:t>
              </a:r>
              <a:endParaRPr lang="en-IN" sz="1100" dirty="0">
                <a:effectLst/>
                <a:ea typeface="Calibri" panose="020F0502020204030204" pitchFamily="34" charset="0"/>
                <a:cs typeface="Shruti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6B1788-B5E2-E508-D4A0-43328C691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533" y="3675516"/>
              <a:ext cx="1335404" cy="828386"/>
            </a:xfrm>
            <a:prstGeom prst="rect">
              <a:avLst/>
            </a:prstGeom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WP-3</a:t>
              </a:r>
              <a:r>
                <a:rPr lang="en-IN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 Kinetic modelling followed by validation of experimental activity study (from </a:t>
              </a:r>
              <a:r>
                <a:rPr lang="en-IN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WP-2</a:t>
              </a:r>
              <a:r>
                <a:rPr lang="en-IN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hruti"/>
                </a:rPr>
                <a:t>)</a:t>
              </a:r>
              <a:endParaRPr lang="en-IN" dirty="0">
                <a:effectLst/>
                <a:ea typeface="Calibri" panose="020F0502020204030204" pitchFamily="34" charset="0"/>
                <a:cs typeface="Shruti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EB165FD-5994-7E16-E596-538C147331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" t="22068" r="753" b="3231"/>
          <a:stretch/>
        </p:blipFill>
        <p:spPr>
          <a:xfrm>
            <a:off x="4138016" y="864303"/>
            <a:ext cx="2571362" cy="1447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ounded Rectangle 28">
            <a:extLst>
              <a:ext uri="{FF2B5EF4-FFF2-40B4-BE49-F238E27FC236}">
                <a16:creationId xmlns:a16="http://schemas.microsoft.com/office/drawing/2014/main" id="{CFBF5C5F-6269-707F-5FAF-AE3221A04CE3}"/>
              </a:ext>
            </a:extLst>
          </p:cNvPr>
          <p:cNvSpPr/>
          <p:nvPr/>
        </p:nvSpPr>
        <p:spPr>
          <a:xfrm>
            <a:off x="6880255" y="862627"/>
            <a:ext cx="2046810" cy="112145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along with mechanistic pathways findings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A7310B-2209-8E0D-A924-5842B869D145}"/>
              </a:ext>
            </a:extLst>
          </p:cNvPr>
          <p:cNvGrpSpPr/>
          <p:nvPr/>
        </p:nvGrpSpPr>
        <p:grpSpPr>
          <a:xfrm>
            <a:off x="6490423" y="2212427"/>
            <a:ext cx="5575300" cy="1840379"/>
            <a:chOff x="8172241" y="2638366"/>
            <a:chExt cx="5575300" cy="18403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247571-B365-5FEC-7159-C9825730593C}"/>
                </a:ext>
              </a:extLst>
            </p:cNvPr>
            <p:cNvSpPr/>
            <p:nvPr/>
          </p:nvSpPr>
          <p:spPr>
            <a:xfrm>
              <a:off x="9185210" y="3165922"/>
              <a:ext cx="937072" cy="88541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rate model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65EF14-C46A-CF57-CB16-CCAA4FFEA162}"/>
                </a:ext>
              </a:extLst>
            </p:cNvPr>
            <p:cNvCxnSpPr>
              <a:stCxn id="34" idx="6"/>
              <a:endCxn id="36" idx="1"/>
            </p:cNvCxnSpPr>
            <p:nvPr/>
          </p:nvCxnSpPr>
          <p:spPr>
            <a:xfrm flipV="1">
              <a:off x="10122282" y="2838516"/>
              <a:ext cx="539901" cy="7701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C7380E-45BB-5B4E-3503-158A01D71C11}"/>
                </a:ext>
              </a:extLst>
            </p:cNvPr>
            <p:cNvSpPr txBox="1"/>
            <p:nvPr/>
          </p:nvSpPr>
          <p:spPr>
            <a:xfrm>
              <a:off x="10662183" y="2653850"/>
              <a:ext cx="1709247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Intrinsic (</a:t>
              </a:r>
              <a:r>
                <a:rPr lang="en-IN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IN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IN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4C2803-0340-CC47-3C4E-C6407887E133}"/>
                </a:ext>
              </a:extLst>
            </p:cNvPr>
            <p:cNvSpPr txBox="1"/>
            <p:nvPr/>
          </p:nvSpPr>
          <p:spPr>
            <a:xfrm>
              <a:off x="10665947" y="3169142"/>
              <a:ext cx="1705483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Apparent (</a:t>
              </a:r>
              <a:r>
                <a:rPr lang="en-IN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IN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EC6680-D0C6-D826-AA66-FA72C497C508}"/>
                </a:ext>
              </a:extLst>
            </p:cNvPr>
            <p:cNvSpPr txBox="1"/>
            <p:nvPr/>
          </p:nvSpPr>
          <p:spPr>
            <a:xfrm>
              <a:off x="10688906" y="3673269"/>
              <a:ext cx="1682524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Extrinsic (</a:t>
              </a:r>
              <a:r>
                <a:rPr lang="en-IN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IN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7DAE080-A7E4-1F01-60F2-F54CEFA05610}"/>
                </a:ext>
              </a:extLst>
            </p:cNvPr>
            <p:cNvCxnSpPr>
              <a:stCxn id="34" idx="6"/>
              <a:endCxn id="37" idx="1"/>
            </p:cNvCxnSpPr>
            <p:nvPr/>
          </p:nvCxnSpPr>
          <p:spPr>
            <a:xfrm flipV="1">
              <a:off x="10122282" y="3353808"/>
              <a:ext cx="543665" cy="2548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A54030-DED5-34E9-F9DF-F5D96ACED420}"/>
                </a:ext>
              </a:extLst>
            </p:cNvPr>
            <p:cNvSpPr txBox="1"/>
            <p:nvPr/>
          </p:nvSpPr>
          <p:spPr>
            <a:xfrm>
              <a:off x="8576734" y="2638366"/>
              <a:ext cx="1792600" cy="36933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IN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 </a:t>
              </a:r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f(</a:t>
              </a:r>
              <a:r>
                <a:rPr lang="en-IN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IN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, </a:t>
              </a:r>
              <a:r>
                <a:rPr lang="en-IN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IN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IN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N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IN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IN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D9CE25-6B9C-9E0C-D7DD-55EEB923D4B2}"/>
                </a:ext>
              </a:extLst>
            </p:cNvPr>
            <p:cNvSpPr txBox="1"/>
            <p:nvPr/>
          </p:nvSpPr>
          <p:spPr>
            <a:xfrm>
              <a:off x="8172241" y="4109413"/>
              <a:ext cx="557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IN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f(T, P, </a:t>
              </a:r>
              <a:r>
                <a:rPr lang="en-IN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IN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</a:t>
              </a:r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N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IN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</a:t>
              </a:r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N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IN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N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IN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Sh</a:t>
              </a:r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catalyst, reactor geometry)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F34B6A1-3662-B8BF-8EBA-420104FB853D}"/>
                </a:ext>
              </a:extLst>
            </p:cNvPr>
            <p:cNvCxnSpPr>
              <a:cxnSpLocks/>
              <a:stCxn id="34" idx="6"/>
              <a:endCxn id="38" idx="1"/>
            </p:cNvCxnSpPr>
            <p:nvPr/>
          </p:nvCxnSpPr>
          <p:spPr>
            <a:xfrm>
              <a:off x="10122282" y="3608627"/>
              <a:ext cx="566624" cy="2493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AEDD1A7B-DFBC-1E64-F2FD-D8BB84962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508" y="5396842"/>
            <a:ext cx="2955316" cy="1294295"/>
          </a:xfrm>
          <a:prstGeom prst="rect">
            <a:avLst/>
          </a:prstGeom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/>
              </a:rPr>
              <a:t>WP-4 </a:t>
            </a:r>
            <a:r>
              <a:rPr lang="en-IN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/>
              </a:rPr>
              <a:t>CFD reaction model development of the developed model using </a:t>
            </a:r>
            <a:r>
              <a:rPr lang="en-IN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/>
              </a:rPr>
              <a:t>Ansys</a:t>
            </a:r>
            <a:r>
              <a:rPr lang="en-IN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/>
              </a:rPr>
              <a:t> </a:t>
            </a:r>
            <a:r>
              <a:rPr lang="en-IN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/>
              </a:rPr>
              <a:t>Chemikin</a:t>
            </a:r>
            <a:r>
              <a:rPr lang="en-IN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/>
              </a:rPr>
              <a:t>-Pro / COMSOL Multiphysics </a:t>
            </a:r>
            <a:endParaRPr lang="en-IN" dirty="0">
              <a:effectLst/>
              <a:ea typeface="Calibri" panose="020F0502020204030204" pitchFamily="34" charset="0"/>
              <a:cs typeface="Shruti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CBDBD5F-172F-9C56-7AD3-1E87D688CB02}"/>
              </a:ext>
            </a:extLst>
          </p:cNvPr>
          <p:cNvCxnSpPr/>
          <p:nvPr/>
        </p:nvCxnSpPr>
        <p:spPr>
          <a:xfrm>
            <a:off x="423884" y="2842842"/>
            <a:ext cx="1334" cy="1215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F7F5F73-D42D-1EDF-0BA9-C922C3EFE4B5}"/>
              </a:ext>
            </a:extLst>
          </p:cNvPr>
          <p:cNvSpPr/>
          <p:nvPr/>
        </p:nvSpPr>
        <p:spPr>
          <a:xfrm>
            <a:off x="42082" y="4056182"/>
            <a:ext cx="796118" cy="4564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IWI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5EF12B-9A8B-CF9D-1BA4-4A9B6E189E05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1828699" y="2841318"/>
            <a:ext cx="5088" cy="1179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F975BDA-39D5-44E9-453B-A5155173CDAE}"/>
              </a:ext>
            </a:extLst>
          </p:cNvPr>
          <p:cNvSpPr txBox="1"/>
          <p:nvPr/>
        </p:nvSpPr>
        <p:spPr>
          <a:xfrm>
            <a:off x="894288" y="4020741"/>
            <a:ext cx="186882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EDX, TEM, Chemisorption</a:t>
            </a:r>
          </a:p>
        </p:txBody>
      </p:sp>
      <p:pic>
        <p:nvPicPr>
          <p:cNvPr id="12292" name="Picture 4" descr="34,900+ Green Tick Stock Photos, Pictures &amp; Royalty-Free ...">
            <a:extLst>
              <a:ext uri="{FF2B5EF4-FFF2-40B4-BE49-F238E27FC236}">
                <a16:creationId xmlns:a16="http://schemas.microsoft.com/office/drawing/2014/main" id="{9FCD3BB6-BCFB-C2AB-6E6F-315FC07DF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9165" r="8903" b="5707"/>
          <a:stretch/>
        </p:blipFill>
        <p:spPr bwMode="auto">
          <a:xfrm>
            <a:off x="2667001" y="1012371"/>
            <a:ext cx="914400" cy="93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A1522140-A876-60C1-AB8F-59EC3329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7088" y="6326012"/>
            <a:ext cx="2743200" cy="365125"/>
          </a:xfrm>
        </p:spPr>
        <p:txBody>
          <a:bodyPr/>
          <a:lstStyle/>
          <a:p>
            <a:fld id="{A6C239DB-CD4D-442B-9D04-6FC5F5BCAE68}" type="slidenum">
              <a:rPr lang="en-IN" smtClean="0"/>
              <a:t>15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A02C2-0767-3A19-CDE1-1177E045A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16" y="5481935"/>
            <a:ext cx="1295581" cy="1124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B6407A-9130-B4CE-5540-421A782B9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3564" y="747848"/>
            <a:ext cx="96215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1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71AC38-E633-FD79-2E9B-015EF86D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16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8D0AC9-5396-FE57-F496-472D27C9F6FC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31EC8-F2D1-F781-5B59-33A050A0E54F}"/>
              </a:ext>
            </a:extLst>
          </p:cNvPr>
          <p:cNvSpPr txBox="1"/>
          <p:nvPr/>
        </p:nvSpPr>
        <p:spPr>
          <a:xfrm>
            <a:off x="277586" y="1295400"/>
            <a:ext cx="1163682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i="0" dirty="0">
                <a:solidFill>
                  <a:srgbClr val="13131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Research Progress and Reaction Mechanism of CO2 Methanation over Ni-Based Catalysts at Low Temperature: A Review, Li </a:t>
            </a:r>
            <a:r>
              <a:rPr lang="en-US" sz="2000" i="0" dirty="0" err="1">
                <a:solidFill>
                  <a:srgbClr val="13131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</a:t>
            </a:r>
            <a:r>
              <a:rPr lang="en-US" sz="2000" i="0" dirty="0">
                <a:solidFill>
                  <a:srgbClr val="13131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et al. 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13131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0" dirty="0">
                <a:solidFill>
                  <a:srgbClr val="131314"/>
                </a:solidFill>
                <a:effectLst/>
                <a:latin typeface="Manrope Var"/>
              </a:rPr>
              <a:t>Strong metal–support interaction of Ru on TiO2 derived from the co-reduction mechanism, </a:t>
            </a:r>
            <a:r>
              <a:rPr lang="en-IN" sz="2000" b="0" i="1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IN" sz="2000" dirty="0"/>
              <a:t>. Zhang et al.</a:t>
            </a:r>
          </a:p>
          <a:p>
            <a:pPr marL="342900" indent="-342900">
              <a:buAutoNum type="arabicPeriod"/>
            </a:pPr>
            <a:r>
              <a:rPr lang="en-US" sz="2000" i="0" dirty="0">
                <a:solidFill>
                  <a:srgbClr val="131314"/>
                </a:solidFill>
                <a:effectLst/>
                <a:latin typeface="Manrope Var"/>
              </a:rPr>
              <a:t> Diffuse Infrared Fourier Transform Spectroscopy in Environmental Chemistry, </a:t>
            </a:r>
            <a:r>
              <a:rPr lang="en-US" sz="2000" i="0" dirty="0" err="1">
                <a:solidFill>
                  <a:srgbClr val="131314"/>
                </a:solidFill>
                <a:effectLst/>
                <a:latin typeface="Manrope Var"/>
              </a:rPr>
              <a:t>Azambre</a:t>
            </a:r>
            <a:r>
              <a:rPr lang="en-US" sz="2000" i="0" dirty="0">
                <a:solidFill>
                  <a:srgbClr val="131314"/>
                </a:solidFill>
                <a:effectLst/>
                <a:latin typeface="Manrope Var"/>
              </a:rPr>
              <a:t>, et al.</a:t>
            </a:r>
          </a:p>
          <a:p>
            <a:pPr marL="342900" indent="-342900">
              <a:buFontTx/>
              <a:buAutoNum type="arabicPeriod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Hydrogenation of CO</a:t>
            </a:r>
            <a:r>
              <a:rPr lang="en-US" sz="2000" b="0" i="0" baseline="-25000" dirty="0">
                <a:solidFill>
                  <a:srgbClr val="1F1F1F"/>
                </a:solidFill>
                <a:effectLst/>
                <a:latin typeface="ElsevierGulliver"/>
              </a:rPr>
              <a:t>2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 over supported noble metal catalysts, </a:t>
            </a:r>
            <a:r>
              <a:rPr lang="en-IN" sz="2000" dirty="0"/>
              <a:t>Panagiotopoulou et al.</a:t>
            </a:r>
          </a:p>
          <a:p>
            <a:pPr marL="342900" indent="-342900">
              <a:buFontTx/>
              <a:buAutoNum type="arabicPeriod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Methanation of carbon dioxide on Ru/Al</a:t>
            </a:r>
            <a:r>
              <a:rPr lang="en-US" sz="2000" b="0" i="0" baseline="-25000" dirty="0">
                <a:solidFill>
                  <a:srgbClr val="1F1F1F"/>
                </a:solidFill>
                <a:effectLst/>
                <a:latin typeface="ElsevierGulliver"/>
              </a:rPr>
              <a:t>2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O</a:t>
            </a:r>
            <a:r>
              <a:rPr lang="en-US" sz="2000" b="0" i="0" baseline="-25000" dirty="0">
                <a:solidFill>
                  <a:srgbClr val="1F1F1F"/>
                </a:solidFill>
                <a:effectLst/>
                <a:latin typeface="ElsevierGulliver"/>
              </a:rPr>
              <a:t>3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 and Ni/Al</a:t>
            </a:r>
            <a:r>
              <a:rPr lang="en-US" sz="2000" b="0" i="0" baseline="-25000" dirty="0">
                <a:solidFill>
                  <a:srgbClr val="1F1F1F"/>
                </a:solidFill>
                <a:effectLst/>
                <a:latin typeface="ElsevierGulliver"/>
              </a:rPr>
              <a:t>2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O</a:t>
            </a:r>
            <a:r>
              <a:rPr lang="en-US" sz="2000" b="0" i="0" baseline="-25000" dirty="0">
                <a:solidFill>
                  <a:srgbClr val="1F1F1F"/>
                </a:solidFill>
                <a:effectLst/>
                <a:latin typeface="ElsevierGulliver"/>
              </a:rPr>
              <a:t>3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 catalysts at atmospheric pressure: Catalysts activation, </a:t>
            </a:r>
            <a:r>
              <a:rPr lang="en-US" sz="2000" b="0" i="0" dirty="0" err="1">
                <a:solidFill>
                  <a:srgbClr val="1F1F1F"/>
                </a:solidFill>
                <a:effectLst/>
                <a:latin typeface="ElsevierGulliver"/>
              </a:rPr>
              <a:t>behaviour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 and stability, </a:t>
            </a:r>
            <a:r>
              <a:rPr lang="en-IN" sz="2000" dirty="0"/>
              <a:t>Garbarino et al.</a:t>
            </a:r>
          </a:p>
          <a:p>
            <a:pPr marL="342900" indent="-342900">
              <a:buFontTx/>
              <a:buAutoNum type="arabicPeriod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Effect of metal loading on the CO</a:t>
            </a:r>
            <a:r>
              <a:rPr lang="en-US" sz="2000" b="0" i="0" baseline="-25000" dirty="0">
                <a:solidFill>
                  <a:srgbClr val="1F1F1F"/>
                </a:solidFill>
                <a:effectLst/>
                <a:latin typeface="ElsevierGulliver"/>
              </a:rPr>
              <a:t>2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 methanation: A comparison between alumina supported Ni and Ru catalysts, </a:t>
            </a:r>
            <a:r>
              <a:rPr lang="en-IN" sz="2000" dirty="0" err="1"/>
              <a:t>Quindimil</a:t>
            </a:r>
            <a:r>
              <a:rPr lang="en-IN" sz="2000" dirty="0"/>
              <a:t> et al.</a:t>
            </a:r>
          </a:p>
          <a:p>
            <a:pPr marL="342900" indent="-342900">
              <a:buFontTx/>
              <a:buAutoNum type="arabicPeriod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Improving CO</a:t>
            </a:r>
            <a:r>
              <a:rPr lang="en-US" sz="2000" b="0" i="0" baseline="-25000" dirty="0">
                <a:solidFill>
                  <a:srgbClr val="1F1F1F"/>
                </a:solidFill>
                <a:effectLst/>
                <a:latin typeface="ElsevierGulliver"/>
              </a:rPr>
              <a:t>2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 methanation performance by distributed feeding in a Ni-Mn catalyst fixed bed reactor, Aldea et al.</a:t>
            </a:r>
          </a:p>
          <a:p>
            <a:pPr marL="342900" indent="-342900">
              <a:buFontTx/>
              <a:buAutoNum type="arabicPeriod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Improvement in the activity of Ru/ZrO2 for CO2 methanation by the enhanced hydrophilicity of zirconia, Liu et al.</a:t>
            </a:r>
          </a:p>
          <a:p>
            <a:pPr marL="342900" indent="-342900">
              <a:buFontTx/>
              <a:buAutoNum type="arabicPeriod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Variations in activity of Ru/</a:t>
            </a:r>
            <a:r>
              <a:rPr lang="en-US" sz="2000" b="0" i="0" dirty="0" err="1">
                <a:solidFill>
                  <a:srgbClr val="1F1F1F"/>
                </a:solidFill>
                <a:effectLst/>
                <a:latin typeface="ElsevierGulliver"/>
              </a:rPr>
              <a:t>TiO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 2 and Ru/Al2O3 catalysts for CO2 hydrogenation: An investigation by in-situ infrared spectroscopy studies, P. </a:t>
            </a:r>
            <a:r>
              <a:rPr lang="en-US" sz="2000" b="0" i="0" dirty="0" err="1">
                <a:solidFill>
                  <a:srgbClr val="1F1F1F"/>
                </a:solidFill>
                <a:effectLst/>
                <a:latin typeface="ElsevierGulliver"/>
              </a:rPr>
              <a:t>Dungapure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 et al.</a:t>
            </a:r>
          </a:p>
          <a:p>
            <a:pPr marL="342900" indent="-342900">
              <a:buFontTx/>
              <a:buAutoNum type="arabicPeriod"/>
            </a:pPr>
            <a:endParaRPr lang="en-US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marL="342900" indent="-342900">
              <a:buFontTx/>
              <a:buAutoNum type="arabicPeriod"/>
            </a:pPr>
            <a:endParaRPr lang="en-US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marL="342900" indent="-342900">
              <a:buFontTx/>
              <a:buAutoNum type="arabicPeriod"/>
            </a:pPr>
            <a:endParaRPr lang="en-IN" dirty="0"/>
          </a:p>
          <a:p>
            <a:pPr marL="342900" indent="-342900">
              <a:buFontTx/>
              <a:buAutoNum type="arabicPeriod"/>
            </a:pPr>
            <a:endParaRPr lang="en-US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marL="342900" indent="-342900">
              <a:buFontTx/>
              <a:buAutoNum type="arabicPeriod"/>
            </a:pPr>
            <a:endParaRPr lang="en-US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marL="342900" indent="-342900">
              <a:buAutoNum type="arabicPeriod"/>
            </a:pPr>
            <a:endParaRPr lang="en-US" i="0" dirty="0">
              <a:solidFill>
                <a:srgbClr val="131314"/>
              </a:solidFill>
              <a:effectLst/>
              <a:latin typeface="Manrope Var"/>
            </a:endParaRPr>
          </a:p>
          <a:p>
            <a:pPr marL="342900" indent="-342900">
              <a:buAutoNum type="arabicPeriod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56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0258" y="4148377"/>
            <a:ext cx="5171484" cy="833902"/>
          </a:xfrm>
          <a:custGeom>
            <a:avLst/>
            <a:gdLst/>
            <a:ahLst/>
            <a:cxnLst/>
            <a:rect l="l" t="t" r="r" b="b"/>
            <a:pathLst>
              <a:path w="7757226" h="1250853">
                <a:moveTo>
                  <a:pt x="0" y="0"/>
                </a:moveTo>
                <a:lnTo>
                  <a:pt x="7757226" y="0"/>
                </a:lnTo>
                <a:lnTo>
                  <a:pt x="7757226" y="1250852"/>
                </a:lnTo>
                <a:lnTo>
                  <a:pt x="0" y="1250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grpSp>
        <p:nvGrpSpPr>
          <p:cNvPr id="3" name="Group 3"/>
          <p:cNvGrpSpPr/>
          <p:nvPr/>
        </p:nvGrpSpPr>
        <p:grpSpPr>
          <a:xfrm>
            <a:off x="3510258" y="1971979"/>
            <a:ext cx="5171484" cy="2914043"/>
            <a:chOff x="0" y="0"/>
            <a:chExt cx="5597018" cy="315382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5597018" cy="3153824"/>
            </a:xfrm>
            <a:custGeom>
              <a:avLst/>
              <a:gdLst/>
              <a:ahLst/>
              <a:cxnLst/>
              <a:rect l="l" t="t" r="r" b="b"/>
              <a:pathLst>
                <a:path w="5597018" h="3153824">
                  <a:moveTo>
                    <a:pt x="5472558" y="3153824"/>
                  </a:moveTo>
                  <a:lnTo>
                    <a:pt x="124460" y="3153824"/>
                  </a:lnTo>
                  <a:cubicBezTo>
                    <a:pt x="55880" y="3153824"/>
                    <a:pt x="0" y="3097944"/>
                    <a:pt x="0" y="30293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2558" y="0"/>
                  </a:lnTo>
                  <a:cubicBezTo>
                    <a:pt x="5541138" y="0"/>
                    <a:pt x="5597018" y="55880"/>
                    <a:pt x="5597018" y="124460"/>
                  </a:cubicBezTo>
                  <a:lnTo>
                    <a:pt x="5597018" y="3029364"/>
                  </a:lnTo>
                  <a:cubicBezTo>
                    <a:pt x="5597018" y="3097944"/>
                    <a:pt x="5541138" y="3153824"/>
                    <a:pt x="5472558" y="3153824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sz="1200"/>
            </a:p>
          </p:txBody>
        </p:sp>
      </p:grpSp>
      <p:sp>
        <p:nvSpPr>
          <p:cNvPr id="5" name="Freeform 5"/>
          <p:cNvSpPr/>
          <p:nvPr/>
        </p:nvSpPr>
        <p:spPr>
          <a:xfrm rot="-2262285" flipV="1">
            <a:off x="623950" y="1625991"/>
            <a:ext cx="2239061" cy="4188719"/>
          </a:xfrm>
          <a:custGeom>
            <a:avLst/>
            <a:gdLst/>
            <a:ahLst/>
            <a:cxnLst/>
            <a:rect l="l" t="t" r="r" b="b"/>
            <a:pathLst>
              <a:path w="3358591" h="6283078">
                <a:moveTo>
                  <a:pt x="0" y="6283079"/>
                </a:moveTo>
                <a:lnTo>
                  <a:pt x="3358591" y="6283079"/>
                </a:lnTo>
                <a:lnTo>
                  <a:pt x="3358591" y="0"/>
                </a:lnTo>
                <a:lnTo>
                  <a:pt x="0" y="0"/>
                </a:lnTo>
                <a:lnTo>
                  <a:pt x="0" y="628307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6" name="Freeform 6"/>
          <p:cNvSpPr/>
          <p:nvPr/>
        </p:nvSpPr>
        <p:spPr>
          <a:xfrm rot="2339446" flipH="1" flipV="1">
            <a:off x="9489680" y="272035"/>
            <a:ext cx="2094227" cy="3917772"/>
          </a:xfrm>
          <a:custGeom>
            <a:avLst/>
            <a:gdLst/>
            <a:ahLst/>
            <a:cxnLst/>
            <a:rect l="l" t="t" r="r" b="b"/>
            <a:pathLst>
              <a:path w="3141341" h="5876658">
                <a:moveTo>
                  <a:pt x="3141341" y="5876658"/>
                </a:moveTo>
                <a:lnTo>
                  <a:pt x="0" y="5876658"/>
                </a:lnTo>
                <a:lnTo>
                  <a:pt x="0" y="0"/>
                </a:lnTo>
                <a:lnTo>
                  <a:pt x="3141341" y="0"/>
                </a:lnTo>
                <a:lnTo>
                  <a:pt x="3141341" y="58766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7" name="TextBox 7"/>
          <p:cNvSpPr txBox="1"/>
          <p:nvPr/>
        </p:nvSpPr>
        <p:spPr>
          <a:xfrm>
            <a:off x="4510054" y="2820629"/>
            <a:ext cx="3171893" cy="141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53"/>
              </a:lnSpc>
            </a:pPr>
            <a:r>
              <a:rPr lang="en-US" sz="10653" dirty="0">
                <a:solidFill>
                  <a:srgbClr val="B6F4E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Q&amp;A</a:t>
            </a:r>
          </a:p>
        </p:txBody>
      </p:sp>
      <p:sp>
        <p:nvSpPr>
          <p:cNvPr id="8" name="Freeform 8"/>
          <p:cNvSpPr/>
          <p:nvPr/>
        </p:nvSpPr>
        <p:spPr>
          <a:xfrm rot="-2996399">
            <a:off x="8568506" y="5062041"/>
            <a:ext cx="5403429" cy="2220318"/>
          </a:xfrm>
          <a:custGeom>
            <a:avLst/>
            <a:gdLst/>
            <a:ahLst/>
            <a:cxnLst/>
            <a:rect l="l" t="t" r="r" b="b"/>
            <a:pathLst>
              <a:path w="8105144" h="3330477">
                <a:moveTo>
                  <a:pt x="0" y="0"/>
                </a:moveTo>
                <a:lnTo>
                  <a:pt x="8105144" y="0"/>
                </a:lnTo>
                <a:lnTo>
                  <a:pt x="8105144" y="3330478"/>
                </a:lnTo>
                <a:lnTo>
                  <a:pt x="0" y="3330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9" name="Freeform 9"/>
          <p:cNvSpPr/>
          <p:nvPr/>
        </p:nvSpPr>
        <p:spPr>
          <a:xfrm>
            <a:off x="0" y="-230936"/>
            <a:ext cx="1611703" cy="1609590"/>
          </a:xfrm>
          <a:custGeom>
            <a:avLst/>
            <a:gdLst/>
            <a:ahLst/>
            <a:cxnLst/>
            <a:rect l="l" t="t" r="r" b="b"/>
            <a:pathLst>
              <a:path w="2417554" h="2414385">
                <a:moveTo>
                  <a:pt x="0" y="0"/>
                </a:moveTo>
                <a:lnTo>
                  <a:pt x="2417554" y="0"/>
                </a:lnTo>
                <a:lnTo>
                  <a:pt x="2417554" y="2414386"/>
                </a:lnTo>
                <a:lnTo>
                  <a:pt x="0" y="24143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N" sz="1200"/>
          </a:p>
        </p:txBody>
      </p:sp>
      <p:sp>
        <p:nvSpPr>
          <p:cNvPr id="10" name="Freeform 10"/>
          <p:cNvSpPr/>
          <p:nvPr/>
        </p:nvSpPr>
        <p:spPr>
          <a:xfrm>
            <a:off x="1743480" y="6053205"/>
            <a:ext cx="1611703" cy="1609590"/>
          </a:xfrm>
          <a:custGeom>
            <a:avLst/>
            <a:gdLst/>
            <a:ahLst/>
            <a:cxnLst/>
            <a:rect l="l" t="t" r="r" b="b"/>
            <a:pathLst>
              <a:path w="2417554" h="2414385">
                <a:moveTo>
                  <a:pt x="0" y="0"/>
                </a:moveTo>
                <a:lnTo>
                  <a:pt x="2417553" y="0"/>
                </a:lnTo>
                <a:lnTo>
                  <a:pt x="2417553" y="2414386"/>
                </a:lnTo>
                <a:lnTo>
                  <a:pt x="0" y="24143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EADDA-DF54-7D01-CFD3-520375C97AE7}"/>
              </a:ext>
            </a:extLst>
          </p:cNvPr>
          <p:cNvSpPr txBox="1"/>
          <p:nvPr/>
        </p:nvSpPr>
        <p:spPr>
          <a:xfrm>
            <a:off x="124393" y="1123840"/>
            <a:ext cx="9775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Hydrogenation of CO₂ to CH₄ (Sabatier reaction) is a promising method for CO₂ utilization.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Reaction is viable under mild conditions and produces CH₄ suitable for direct use or storage.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CH₄ can be transported using existing natural gas infrastructure.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Graphic 4" descr="Left Brain with solid fill">
            <a:extLst>
              <a:ext uri="{FF2B5EF4-FFF2-40B4-BE49-F238E27FC236}">
                <a16:creationId xmlns:a16="http://schemas.microsoft.com/office/drawing/2014/main" id="{486CD45C-4CA4-CF54-8D26-0CB0752C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1" y="656455"/>
            <a:ext cx="457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7A06D-AA68-CDA9-FF5E-8B80F06EE47A}"/>
              </a:ext>
            </a:extLst>
          </p:cNvPr>
          <p:cNvSpPr txBox="1"/>
          <p:nvPr/>
        </p:nvSpPr>
        <p:spPr>
          <a:xfrm>
            <a:off x="581593" y="692220"/>
            <a:ext cx="590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CO₂ Methanation – A Key Utilization Route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Catalysts 12 00244 g001">
            <a:extLst>
              <a:ext uri="{FF2B5EF4-FFF2-40B4-BE49-F238E27FC236}">
                <a16:creationId xmlns:a16="http://schemas.microsoft.com/office/drawing/2014/main" id="{29247F76-70DA-1F0D-1242-9E0BDF40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11" y="2138191"/>
            <a:ext cx="4697188" cy="258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43FD9-70AF-B98D-ED80-FACAF3841DDA}"/>
              </a:ext>
            </a:extLst>
          </p:cNvPr>
          <p:cNvSpPr txBox="1"/>
          <p:nvPr/>
        </p:nvSpPr>
        <p:spPr>
          <a:xfrm>
            <a:off x="1805663" y="4619906"/>
            <a:ext cx="3646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Fig. 1: 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</a:t>
            </a:r>
            <a:r>
              <a:rPr lang="en-US" sz="1200" b="0" i="1" baseline="-2500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hydrogenation to produce CH</a:t>
            </a:r>
            <a:r>
              <a:rPr lang="en-US" sz="1200" b="0" i="1" baseline="-2500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via different catalysis methods (Li 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et. al.) [1]</a:t>
            </a:r>
            <a:endParaRPr lang="en-IN" sz="12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1E1CD6-A48D-07DD-58CB-1B9DE888D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216" y="2742676"/>
            <a:ext cx="3163866" cy="2333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E43912-0825-C812-F110-5893B2B9EDF5}"/>
              </a:ext>
            </a:extLst>
          </p:cNvPr>
          <p:cNvSpPr txBox="1"/>
          <p:nvPr/>
        </p:nvSpPr>
        <p:spPr>
          <a:xfrm>
            <a:off x="6816755" y="5119808"/>
            <a:ext cx="469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Fig. 2 : 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Ruthenium on Titanium Dioxide support (</a:t>
            </a:r>
            <a:r>
              <a:rPr lang="en-IN" sz="1200" b="0" i="1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IN" sz="1200" dirty="0"/>
              <a:t>. Zhang, et al.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 [2]</a:t>
            </a:r>
            <a:endParaRPr lang="en-IN" sz="12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D3CD1-998E-AF1F-E32C-B6DA2ACB221F}"/>
              </a:ext>
            </a:extLst>
          </p:cNvPr>
          <p:cNvSpPr txBox="1"/>
          <p:nvPr/>
        </p:nvSpPr>
        <p:spPr>
          <a:xfrm>
            <a:off x="163285" y="11538956"/>
            <a:ext cx="977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Hydro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Graphic 11" descr="Left Brain with solid fill">
            <a:extLst>
              <a:ext uri="{FF2B5EF4-FFF2-40B4-BE49-F238E27FC236}">
                <a16:creationId xmlns:a16="http://schemas.microsoft.com/office/drawing/2014/main" id="{F9FFBCA6-28CE-013E-5D60-2C010B3F9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786" y="5226828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E9E433-DF1F-FEC1-F253-354653F6EFDB}"/>
              </a:ext>
            </a:extLst>
          </p:cNvPr>
          <p:cNvSpPr txBox="1"/>
          <p:nvPr/>
        </p:nvSpPr>
        <p:spPr>
          <a:xfrm>
            <a:off x="797376" y="5274345"/>
            <a:ext cx="590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Catalytic Focus: Ru/TiO</a:t>
            </a:r>
            <a:r>
              <a:rPr lang="en-US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1E1EEB7-11AB-206E-8CAE-5F4E4D5C7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77187-42E9-829D-43EE-261ED9995EE6}"/>
              </a:ext>
            </a:extLst>
          </p:cNvPr>
          <p:cNvSpPr txBox="1"/>
          <p:nvPr/>
        </p:nvSpPr>
        <p:spPr>
          <a:xfrm>
            <a:off x="352993" y="5825358"/>
            <a:ext cx="10198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Ru/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₂ stands out for high CH₄ selectivity and activity under low temperatures.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TiO</a:t>
            </a:r>
            <a:r>
              <a:rPr kumimoji="0" lang="en-US" altLang="en-US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supports (anatase, rutile, Degussa P25) enhance activity via electronic interactions.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Reverse Water-Gas Shift (RWGS) reaction provides CO as an intermediate for methanation.</a:t>
            </a:r>
          </a:p>
          <a:p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B4DC29-D0FF-E8C5-DB54-3242F3E08C88}"/>
              </a:ext>
            </a:extLst>
          </p:cNvPr>
          <p:cNvSpPr/>
          <p:nvPr/>
        </p:nvSpPr>
        <p:spPr>
          <a:xfrm>
            <a:off x="-1" y="-19226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FDCD1-EAA8-B599-51AB-727B2A9745D8}"/>
              </a:ext>
            </a:extLst>
          </p:cNvPr>
          <p:cNvSpPr txBox="1"/>
          <p:nvPr/>
        </p:nvSpPr>
        <p:spPr>
          <a:xfrm>
            <a:off x="2330114" y="28214"/>
            <a:ext cx="8091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</a:t>
            </a:r>
            <a:r>
              <a:rPr lang="en-IN" sz="2800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Methanation and Adsorption on Ru/TiO</a:t>
            </a:r>
            <a:r>
              <a:rPr lang="en-IN" sz="2800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sz="2800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C5EB9A6-4A1C-9CFD-2D0B-4E084826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39E42-D0F7-5D53-F16E-9D40D153F2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755" y="1879373"/>
            <a:ext cx="4600560" cy="8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BD9826-5BA4-A8EB-9030-E918E6A8D0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C98EC7E-FE5F-8780-BF4E-85E1D3021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899579"/>
              </p:ext>
            </p:extLst>
          </p:nvPr>
        </p:nvGraphicFramePr>
        <p:xfrm>
          <a:off x="664029" y="805543"/>
          <a:ext cx="10907485" cy="5371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E789150-4133-0E7D-6ACE-BD023BC7D6CC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181C9-71DF-A53F-252F-A4EB9BD9C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54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BA3249-A86C-7D32-8EF4-F2BB6B90C056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DRIFTS | Diffuse Reflectance Infrared Fourier Transform Spectroscopy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BF61E-1326-6665-9EAC-8D70B78D5B2F}"/>
              </a:ext>
            </a:extLst>
          </p:cNvPr>
          <p:cNvSpPr txBox="1"/>
          <p:nvPr/>
        </p:nvSpPr>
        <p:spPr>
          <a:xfrm>
            <a:off x="108857" y="859971"/>
            <a:ext cx="702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Where is Drifts used? How does it 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BED6D-7593-C1C0-17CB-54E4F69AC1FA}"/>
              </a:ext>
            </a:extLst>
          </p:cNvPr>
          <p:cNvSpPr txBox="1"/>
          <p:nvPr/>
        </p:nvSpPr>
        <p:spPr>
          <a:xfrm>
            <a:off x="108857" y="1423329"/>
            <a:ext cx="2688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Sample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Rough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Powders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44A2E-9A1D-7572-76A2-1FF07D77B545}"/>
              </a:ext>
            </a:extLst>
          </p:cNvPr>
          <p:cNvSpPr txBox="1"/>
          <p:nvPr/>
        </p:nvSpPr>
        <p:spPr>
          <a:xfrm>
            <a:off x="2426137" y="1431919"/>
            <a:ext cx="388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Application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Development of catalysts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Study temperature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Monitoring of reaction kinetics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Characterization of soil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E73E4-DFA2-8B4D-CE72-2161D96FA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2" y="3081085"/>
            <a:ext cx="5619786" cy="2035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00D38-0188-CCFA-80C1-574E549F4158}"/>
              </a:ext>
            </a:extLst>
          </p:cNvPr>
          <p:cNvSpPr txBox="1"/>
          <p:nvPr/>
        </p:nvSpPr>
        <p:spPr>
          <a:xfrm>
            <a:off x="881743" y="5142779"/>
            <a:ext cx="5116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Fig 3. </a:t>
            </a:r>
          </a:p>
          <a:p>
            <a:r>
              <a:rPr lang="en-IN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Scheme of the diffuse reflectance accessory</a:t>
            </a:r>
          </a:p>
          <a:p>
            <a:r>
              <a:rPr lang="en-IN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Course of the infrared radiation through an heterogeneous absorbing material 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B8A0F-E9E1-DF08-B2D0-0333F38C4F4E}"/>
              </a:ext>
            </a:extLst>
          </p:cNvPr>
          <p:cNvSpPr txBox="1"/>
          <p:nvPr/>
        </p:nvSpPr>
        <p:spPr>
          <a:xfrm>
            <a:off x="7130143" y="713548"/>
            <a:ext cx="5618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The Harrick Praying Mantis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986FC6-B14C-773D-1DAA-16C2F3CF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902" y="1292593"/>
            <a:ext cx="4561114" cy="3552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B432C7-4895-44B1-4D30-CF9028870F8B}"/>
              </a:ext>
            </a:extLst>
          </p:cNvPr>
          <p:cNvSpPr txBox="1"/>
          <p:nvPr/>
        </p:nvSpPr>
        <p:spPr>
          <a:xfrm>
            <a:off x="7130143" y="5288340"/>
            <a:ext cx="4822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mbria" panose="02040503050406030204" pitchFamily="18" charset="0"/>
                <a:ea typeface="Cambria" panose="02040503050406030204" pitchFamily="18" charset="0"/>
              </a:rPr>
              <a:t>IR bean coming from the spectrometer is focused and directed at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mbria" panose="02040503050406030204" pitchFamily="18" charset="0"/>
                <a:ea typeface="Cambria" panose="02040503050406030204" pitchFamily="18" charset="0"/>
              </a:rPr>
              <a:t>The sample diffusely scatters the incoming IR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mbria" panose="02040503050406030204" pitchFamily="18" charset="0"/>
                <a:ea typeface="Cambria" panose="02040503050406030204" pitchFamily="18" charset="0"/>
              </a:rPr>
              <a:t>The mirrors collect the scattered light and directed back to the spectrometer’s detector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8FBDD6-8D80-1D39-980F-D0085F09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5F17D-E29D-A611-AD1D-B6760AD4F455}"/>
              </a:ext>
            </a:extLst>
          </p:cNvPr>
          <p:cNvSpPr txBox="1"/>
          <p:nvPr/>
        </p:nvSpPr>
        <p:spPr>
          <a:xfrm>
            <a:off x="7590752" y="4928213"/>
            <a:ext cx="469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1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Schematic drawing of Praying Mantis DRIFTS Cell  </a:t>
            </a:r>
            <a:endParaRPr lang="en-IN" sz="12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8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CB1734-B67C-68ED-CFF0-59D2C42DA119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631A-E811-A8E6-FB92-B0A20D2363EB}"/>
              </a:ext>
            </a:extLst>
          </p:cNvPr>
          <p:cNvSpPr txBox="1"/>
          <p:nvPr/>
        </p:nvSpPr>
        <p:spPr>
          <a:xfrm>
            <a:off x="87086" y="794658"/>
            <a:ext cx="5704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Catalyst Screening for  CO</a:t>
            </a:r>
            <a:r>
              <a:rPr lang="en-IN" sz="2400" b="1" baseline="-25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Methanation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E9DDD-B5FB-9F4A-181A-767EF21D51A0}"/>
              </a:ext>
            </a:extLst>
          </p:cNvPr>
          <p:cNvSpPr txBox="1"/>
          <p:nvPr/>
        </p:nvSpPr>
        <p:spPr>
          <a:xfrm>
            <a:off x="136071" y="1698274"/>
            <a:ext cx="456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Key Active Phases and Supports</a:t>
            </a:r>
          </a:p>
          <a:p>
            <a:r>
              <a:rPr lang="en-IN" dirty="0"/>
              <a:t>Metals Studied: Ni, Co, Fe, Ru, Rh</a:t>
            </a:r>
          </a:p>
          <a:p>
            <a:r>
              <a:rPr lang="en-IN" b="1" dirty="0"/>
              <a:t>Supports Used</a:t>
            </a:r>
            <a:r>
              <a:rPr lang="en-IN" dirty="0"/>
              <a:t>: </a:t>
            </a:r>
            <a:r>
              <a:rPr lang="en-IN" dirty="0" err="1"/>
              <a:t>SiO</a:t>
            </a:r>
            <a:r>
              <a:rPr lang="en-IN" dirty="0"/>
              <a:t>₂, </a:t>
            </a:r>
            <a:r>
              <a:rPr lang="en-IN" dirty="0" err="1"/>
              <a:t>Al₂O</a:t>
            </a:r>
            <a:r>
              <a:rPr lang="en-IN" dirty="0"/>
              <a:t>₃, </a:t>
            </a:r>
            <a:r>
              <a:rPr lang="en-IN" dirty="0" err="1"/>
              <a:t>CeO</a:t>
            </a:r>
            <a:r>
              <a:rPr lang="en-IN" dirty="0"/>
              <a:t>₂, </a:t>
            </a:r>
            <a:r>
              <a:rPr lang="en-IN" dirty="0" err="1"/>
              <a:t>TiO</a:t>
            </a:r>
            <a:r>
              <a:rPr lang="en-IN" dirty="0"/>
              <a:t>₂, </a:t>
            </a:r>
            <a:r>
              <a:rPr lang="en-IN" dirty="0" err="1"/>
              <a:t>ZrO</a:t>
            </a:r>
            <a:r>
              <a:rPr lang="en-IN" dirty="0"/>
              <a:t>₂, and mixed oxides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4D3B8-DBFE-F6E9-321F-1465B762B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2451"/>
            <a:ext cx="4833257" cy="1019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BA045-A557-83A6-4F25-FDF4A3E970B9}"/>
              </a:ext>
            </a:extLst>
          </p:cNvPr>
          <p:cNvSpPr txBox="1"/>
          <p:nvPr/>
        </p:nvSpPr>
        <p:spPr>
          <a:xfrm>
            <a:off x="136071" y="4165635"/>
            <a:ext cx="4561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High Activity and CH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selectivity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Effective at low temperatures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Enhanced with optimized support choice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5816DE-CB9B-6DC0-CE8A-55ED8C8FE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863019"/>
              </p:ext>
            </p:extLst>
          </p:nvPr>
        </p:nvGraphicFramePr>
        <p:xfrm>
          <a:off x="5094514" y="835348"/>
          <a:ext cx="6836230" cy="479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246">
                  <a:extLst>
                    <a:ext uri="{9D8B030D-6E8A-4147-A177-3AD203B41FA5}">
                      <a16:colId xmlns:a16="http://schemas.microsoft.com/office/drawing/2014/main" val="3824442662"/>
                    </a:ext>
                  </a:extLst>
                </a:gridCol>
                <a:gridCol w="1016725">
                  <a:extLst>
                    <a:ext uri="{9D8B030D-6E8A-4147-A177-3AD203B41FA5}">
                      <a16:colId xmlns:a16="http://schemas.microsoft.com/office/drawing/2014/main" val="2447241822"/>
                    </a:ext>
                  </a:extLst>
                </a:gridCol>
                <a:gridCol w="1077686">
                  <a:extLst>
                    <a:ext uri="{9D8B030D-6E8A-4147-A177-3AD203B41FA5}">
                      <a16:colId xmlns:a16="http://schemas.microsoft.com/office/drawing/2014/main" val="1818324908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4032605195"/>
                    </a:ext>
                  </a:extLst>
                </a:gridCol>
                <a:gridCol w="2122716">
                  <a:extLst>
                    <a:ext uri="{9D8B030D-6E8A-4147-A177-3AD203B41FA5}">
                      <a16:colId xmlns:a16="http://schemas.microsoft.com/office/drawing/2014/main" val="1679366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Catalyst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T</a:t>
                      </a:r>
                    </a:p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(◦ C)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X CO2</a:t>
                      </a:r>
                    </a:p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(%)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S CH4</a:t>
                      </a:r>
                    </a:p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(%)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Ref.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818934"/>
                  </a:ext>
                </a:extLst>
              </a:tr>
              <a:tr h="971071">
                <a:tc>
                  <a:txBody>
                    <a:bodyPr/>
                    <a:lstStyle/>
                    <a:p>
                      <a:r>
                        <a:rPr lang="en-IN" dirty="0"/>
                        <a:t>2% wt. Ru/</a:t>
                      </a:r>
                    </a:p>
                    <a:p>
                      <a:r>
                        <a:rPr lang="en-IN" dirty="0"/>
                        <a:t>TiO</a:t>
                      </a:r>
                      <a:r>
                        <a:rPr lang="en-IN" baseline="-25000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</a:t>
                      </a:r>
                      <a:r>
                        <a:rPr lang="en-IN" baseline="30000" dirty="0"/>
                        <a:t>o</a:t>
                      </a:r>
                      <a:r>
                        <a:rPr lang="en-IN" baseline="0" dirty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4"/>
                        </a:rPr>
                        <a:t>(Panagiotopoulou ,2017)</a:t>
                      </a:r>
                      <a:r>
                        <a:rPr lang="en-IN" dirty="0"/>
                        <a:t> [4]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289880"/>
                  </a:ext>
                </a:extLst>
              </a:tr>
              <a:tr h="971071">
                <a:tc>
                  <a:txBody>
                    <a:bodyPr/>
                    <a:lstStyle/>
                    <a:p>
                      <a:r>
                        <a:rPr lang="en-IN" dirty="0"/>
                        <a:t>3% wt. Ru/</a:t>
                      </a:r>
                    </a:p>
                    <a:p>
                      <a:r>
                        <a:rPr lang="en-IN" dirty="0"/>
                        <a:t>Al</a:t>
                      </a:r>
                      <a:r>
                        <a:rPr lang="en-IN" baseline="-25000" dirty="0"/>
                        <a:t>2</a:t>
                      </a:r>
                      <a:r>
                        <a:rPr lang="en-IN" baseline="0" dirty="0"/>
                        <a:t>O</a:t>
                      </a:r>
                      <a:r>
                        <a:rPr lang="en-IN" baseline="-25000" dirty="0"/>
                        <a:t>3</a:t>
                      </a:r>
                      <a:r>
                        <a:rPr lang="en-IN" baseline="0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aseline="0" dirty="0"/>
                        <a:t>300</a:t>
                      </a:r>
                      <a:r>
                        <a:rPr lang="en-IN" baseline="30000" dirty="0"/>
                        <a:t>o</a:t>
                      </a:r>
                      <a:r>
                        <a:rPr lang="en-IN" baseline="0" dirty="0"/>
                        <a:t>C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5"/>
                        </a:rPr>
                        <a:t>(Garbarino et al., 2015)</a:t>
                      </a:r>
                      <a:r>
                        <a:rPr lang="en-IN" dirty="0"/>
                        <a:t> [5]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40932"/>
                  </a:ext>
                </a:extLst>
              </a:tr>
              <a:tr h="971071">
                <a:tc>
                  <a:txBody>
                    <a:bodyPr/>
                    <a:lstStyle/>
                    <a:p>
                      <a:r>
                        <a:rPr lang="en-IN" dirty="0"/>
                        <a:t>4% wt. Ru/</a:t>
                      </a:r>
                    </a:p>
                    <a:p>
                      <a:r>
                        <a:rPr lang="en-IN" baseline="0" dirty="0"/>
                        <a:t>Al</a:t>
                      </a:r>
                      <a:r>
                        <a:rPr lang="en-IN" baseline="-25000" dirty="0"/>
                        <a:t>2</a:t>
                      </a:r>
                      <a:r>
                        <a:rPr lang="en-IN" baseline="0" dirty="0"/>
                        <a:t>O</a:t>
                      </a:r>
                      <a:r>
                        <a:rPr lang="en-IN" baseline="-25000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aseline="0" dirty="0"/>
                        <a:t>375</a:t>
                      </a:r>
                      <a:r>
                        <a:rPr lang="en-IN" baseline="30000" dirty="0"/>
                        <a:t>o</a:t>
                      </a:r>
                      <a:r>
                        <a:rPr lang="en-IN" baseline="0" dirty="0"/>
                        <a:t>C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6"/>
                        </a:rPr>
                        <a:t>(</a:t>
                      </a:r>
                      <a:r>
                        <a:rPr lang="en-IN" dirty="0" err="1">
                          <a:hlinkClick r:id="rId6"/>
                        </a:rPr>
                        <a:t>Quindimil</a:t>
                      </a:r>
                      <a:r>
                        <a:rPr lang="en-IN" dirty="0">
                          <a:hlinkClick r:id="rId6"/>
                        </a:rPr>
                        <a:t> et al., 2015)</a:t>
                      </a:r>
                      <a:r>
                        <a:rPr lang="en-IN" dirty="0"/>
                        <a:t> [6]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851395"/>
                  </a:ext>
                </a:extLst>
              </a:tr>
              <a:tr h="971071">
                <a:tc>
                  <a:txBody>
                    <a:bodyPr/>
                    <a:lstStyle/>
                    <a:p>
                      <a:r>
                        <a:rPr lang="es-ES" dirty="0"/>
                        <a:t>1% </a:t>
                      </a:r>
                      <a:r>
                        <a:rPr lang="es-ES" dirty="0" err="1"/>
                        <a:t>wt</a:t>
                      </a:r>
                      <a:r>
                        <a:rPr lang="es-ES" dirty="0"/>
                        <a:t>. Ru/</a:t>
                      </a:r>
                    </a:p>
                    <a:p>
                      <a:r>
                        <a:rPr lang="es-ES" dirty="0"/>
                        <a:t>15% </a:t>
                      </a:r>
                      <a:r>
                        <a:rPr lang="es-ES" dirty="0" err="1"/>
                        <a:t>wt</a:t>
                      </a:r>
                      <a:r>
                        <a:rPr lang="es-ES" dirty="0"/>
                        <a:t>. Ni/</a:t>
                      </a:r>
                    </a:p>
                    <a:p>
                      <a:r>
                        <a:rPr lang="es-ES" dirty="0"/>
                        <a:t>Al</a:t>
                      </a:r>
                      <a:r>
                        <a:rPr lang="es-ES" baseline="-25000" dirty="0"/>
                        <a:t>2</a:t>
                      </a:r>
                      <a:r>
                        <a:rPr lang="es-ES" baseline="0" dirty="0"/>
                        <a:t>O</a:t>
                      </a:r>
                      <a:r>
                        <a:rPr lang="es-ES" baseline="-25000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aseline="0" dirty="0"/>
                        <a:t>400</a:t>
                      </a:r>
                      <a:r>
                        <a:rPr lang="en-IN" baseline="30000" dirty="0"/>
                        <a:t>o</a:t>
                      </a:r>
                      <a:r>
                        <a:rPr lang="en-IN" baseline="0" dirty="0"/>
                        <a:t>C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7"/>
                        </a:rPr>
                        <a:t>(Al and Al, 2020)</a:t>
                      </a:r>
                      <a:r>
                        <a:rPr lang="en-IN" dirty="0"/>
                        <a:t> 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15995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350649B-0969-DD3D-1862-594518EEBC21}"/>
              </a:ext>
            </a:extLst>
          </p:cNvPr>
          <p:cNvSpPr txBox="1"/>
          <p:nvPr/>
        </p:nvSpPr>
        <p:spPr>
          <a:xfrm>
            <a:off x="5094514" y="5674722"/>
            <a:ext cx="68362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Table1: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Supported Ru-based catalyst for CO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methanation. H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/CO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 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ratio of 4 ; X CO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= conversion of CO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; S CH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= selectivity to CH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All the samples were prepared by impregnation of the metal over the support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CDD48F-A5FE-DFE2-4622-3D2BC285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30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FE020C-1682-FF56-2E1D-FCD598167DB6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B9261-1557-873B-C64E-7297AD5C8666}"/>
              </a:ext>
            </a:extLst>
          </p:cNvPr>
          <p:cNvSpPr txBox="1"/>
          <p:nvPr/>
        </p:nvSpPr>
        <p:spPr>
          <a:xfrm>
            <a:off x="4506686" y="673335"/>
            <a:ext cx="317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Catalyst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F4AF8-8E01-7751-7588-B72947AA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3" y="1790826"/>
            <a:ext cx="2105025" cy="2152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F1FA02-2EA3-830B-7EAA-2C94C1887799}"/>
              </a:ext>
            </a:extLst>
          </p:cNvPr>
          <p:cNvSpPr txBox="1"/>
          <p:nvPr/>
        </p:nvSpPr>
        <p:spPr>
          <a:xfrm>
            <a:off x="239486" y="159527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Precursor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671CF3-86F4-95B0-C5C6-38D9A4A89CF5}"/>
              </a:ext>
            </a:extLst>
          </p:cNvPr>
          <p:cNvCxnSpPr>
            <a:cxnSpLocks/>
          </p:cNvCxnSpPr>
          <p:nvPr/>
        </p:nvCxnSpPr>
        <p:spPr>
          <a:xfrm flipH="1">
            <a:off x="2178559" y="3603171"/>
            <a:ext cx="15035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9892C2-DC70-5246-9979-E723313C675C}"/>
              </a:ext>
            </a:extLst>
          </p:cNvPr>
          <p:cNvSpPr txBox="1"/>
          <p:nvPr/>
        </p:nvSpPr>
        <p:spPr>
          <a:xfrm>
            <a:off x="2310492" y="293223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Pretreated Support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685289-9532-8453-67AE-D3E63210B496}"/>
              </a:ext>
            </a:extLst>
          </p:cNvPr>
          <p:cNvCxnSpPr>
            <a:cxnSpLocks/>
          </p:cNvCxnSpPr>
          <p:nvPr/>
        </p:nvCxnSpPr>
        <p:spPr>
          <a:xfrm>
            <a:off x="1611086" y="3861744"/>
            <a:ext cx="0" cy="770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1B7290-FA80-66D1-61B9-5F30BE17DC3D}"/>
              </a:ext>
            </a:extLst>
          </p:cNvPr>
          <p:cNvSpPr/>
          <p:nvPr/>
        </p:nvSpPr>
        <p:spPr>
          <a:xfrm>
            <a:off x="571500" y="4631783"/>
            <a:ext cx="2884713" cy="104230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20360C-AD80-88E8-1CDB-B053AB25C20D}"/>
              </a:ext>
            </a:extLst>
          </p:cNvPr>
          <p:cNvSpPr/>
          <p:nvPr/>
        </p:nvSpPr>
        <p:spPr>
          <a:xfrm>
            <a:off x="3907971" y="4631783"/>
            <a:ext cx="2884713" cy="102683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93166C-DB2D-51CB-4702-0A36F33A3D81}"/>
              </a:ext>
            </a:extLst>
          </p:cNvPr>
          <p:cNvSpPr/>
          <p:nvPr/>
        </p:nvSpPr>
        <p:spPr>
          <a:xfrm>
            <a:off x="7538357" y="4604657"/>
            <a:ext cx="2884713" cy="9833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44DC9C-15F8-ECA2-7201-72BE1B1F5A50}"/>
              </a:ext>
            </a:extLst>
          </p:cNvPr>
          <p:cNvSpPr/>
          <p:nvPr/>
        </p:nvSpPr>
        <p:spPr>
          <a:xfrm>
            <a:off x="7652657" y="5754663"/>
            <a:ext cx="3107868" cy="9833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289384-42CD-188B-9E45-A27554900A1A}"/>
              </a:ext>
            </a:extLst>
          </p:cNvPr>
          <p:cNvSpPr txBox="1"/>
          <p:nvPr/>
        </p:nvSpPr>
        <p:spPr>
          <a:xfrm>
            <a:off x="653143" y="4735286"/>
            <a:ext cx="265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Heated in an oil bath at 323K to evaporate all the solvent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8372CB-DFD4-BAB8-540A-634BE18F42AF}"/>
              </a:ext>
            </a:extLst>
          </p:cNvPr>
          <p:cNvSpPr txBox="1"/>
          <p:nvPr/>
        </p:nvSpPr>
        <p:spPr>
          <a:xfrm>
            <a:off x="4054930" y="4735285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Placed in an oven and dried at 378K over night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77454-AE29-8CDA-DBC2-B0CAEF84B57C}"/>
              </a:ext>
            </a:extLst>
          </p:cNvPr>
          <p:cNvSpPr txBox="1"/>
          <p:nvPr/>
        </p:nvSpPr>
        <p:spPr>
          <a:xfrm>
            <a:off x="7652656" y="4695441"/>
            <a:ext cx="2656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Calcination at 473K(4h) and cooled to room temperature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2A8040-F215-A2B1-11B6-5E47E1909DDB}"/>
              </a:ext>
            </a:extLst>
          </p:cNvPr>
          <p:cNvSpPr txBox="1"/>
          <p:nvPr/>
        </p:nvSpPr>
        <p:spPr>
          <a:xfrm>
            <a:off x="7992833" y="5805634"/>
            <a:ext cx="265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Washed with dilute ammonia and water(3times each)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D5CA51-53ED-3CFC-A3E6-B1D945C4DEE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456213" y="5145200"/>
            <a:ext cx="451758" cy="7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0B254A-8140-3FAB-A944-1448F444C5B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684" y="5145200"/>
            <a:ext cx="7456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2F7D87-90E0-C79D-B0FF-DDAD3A250869}"/>
              </a:ext>
            </a:extLst>
          </p:cNvPr>
          <p:cNvCxnSpPr>
            <a:cxnSpLocks/>
          </p:cNvCxnSpPr>
          <p:nvPr/>
        </p:nvCxnSpPr>
        <p:spPr>
          <a:xfrm>
            <a:off x="10423070" y="4958814"/>
            <a:ext cx="8871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01C81-4048-D52B-04C9-EE47FB5EC224}"/>
              </a:ext>
            </a:extLst>
          </p:cNvPr>
          <p:cNvCxnSpPr>
            <a:cxnSpLocks/>
          </p:cNvCxnSpPr>
          <p:nvPr/>
        </p:nvCxnSpPr>
        <p:spPr>
          <a:xfrm>
            <a:off x="11293927" y="4988740"/>
            <a:ext cx="16330" cy="1128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501B101-4413-5691-2389-4719268BD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32493"/>
              </p:ext>
            </p:extLst>
          </p:nvPr>
        </p:nvGraphicFramePr>
        <p:xfrm>
          <a:off x="4596549" y="1502918"/>
          <a:ext cx="7421280" cy="266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940">
                  <a:extLst>
                    <a:ext uri="{9D8B030D-6E8A-4147-A177-3AD203B41FA5}">
                      <a16:colId xmlns:a16="http://schemas.microsoft.com/office/drawing/2014/main" val="1433773195"/>
                    </a:ext>
                  </a:extLst>
                </a:gridCol>
                <a:gridCol w="1293986">
                  <a:extLst>
                    <a:ext uri="{9D8B030D-6E8A-4147-A177-3AD203B41FA5}">
                      <a16:colId xmlns:a16="http://schemas.microsoft.com/office/drawing/2014/main" val="3146938740"/>
                    </a:ext>
                  </a:extLst>
                </a:gridCol>
                <a:gridCol w="3720354">
                  <a:extLst>
                    <a:ext uri="{9D8B030D-6E8A-4147-A177-3AD203B41FA5}">
                      <a16:colId xmlns:a16="http://schemas.microsoft.com/office/drawing/2014/main" val="3456776823"/>
                    </a:ext>
                  </a:extLst>
                </a:gridCol>
              </a:tblGrid>
              <a:tr h="520531">
                <a:tc>
                  <a:txBody>
                    <a:bodyPr/>
                    <a:lstStyle/>
                    <a:p>
                      <a:r>
                        <a:rPr lang="en-IN" dirty="0"/>
                        <a:t>Catalyst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 Loading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 properties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481207"/>
                  </a:ext>
                </a:extLst>
              </a:tr>
              <a:tr h="631371">
                <a:tc>
                  <a:txBody>
                    <a:bodyPr/>
                    <a:lstStyle/>
                    <a:p>
                      <a:r>
                        <a:rPr lang="en-IN" dirty="0"/>
                        <a:t>1 </a:t>
                      </a:r>
                      <a:r>
                        <a:rPr lang="en-IN" dirty="0" err="1"/>
                        <a:t>wt</a:t>
                      </a:r>
                      <a:r>
                        <a:rPr lang="en-IN" dirty="0"/>
                        <a:t>% Ru/TiO</a:t>
                      </a:r>
                      <a:r>
                        <a:rPr lang="en-IN" baseline="-25000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Balanced activity and dispersion;</a:t>
                      </a:r>
                    </a:p>
                    <a:p>
                      <a:r>
                        <a:rPr lang="en-IN" dirty="0"/>
                        <a:t>Common in methanation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76731"/>
                  </a:ext>
                </a:extLst>
              </a:tr>
              <a:tr h="6741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3 </a:t>
                      </a:r>
                      <a:r>
                        <a:rPr lang="en-IN" dirty="0" err="1"/>
                        <a:t>wt</a:t>
                      </a:r>
                      <a:r>
                        <a:rPr lang="en-IN" dirty="0"/>
                        <a:t>% Ru/TiO</a:t>
                      </a:r>
                      <a:r>
                        <a:rPr lang="en-IN" baseline="-25000" dirty="0"/>
                        <a:t>2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Higher activity, but risk of sintering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083557"/>
                  </a:ext>
                </a:extLst>
              </a:tr>
              <a:tr h="7095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5 </a:t>
                      </a:r>
                      <a:r>
                        <a:rPr lang="en-IN" dirty="0" err="1"/>
                        <a:t>wt</a:t>
                      </a:r>
                      <a:r>
                        <a:rPr lang="en-IN" dirty="0"/>
                        <a:t>% Ru/TiO</a:t>
                      </a:r>
                      <a:r>
                        <a:rPr lang="en-IN" baseline="-25000" dirty="0"/>
                        <a:t>2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Higher CO conversion, but possible drop in selectivity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419476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CD7EAFF7-830A-4A3E-1510-B2FC150E8E98}"/>
              </a:ext>
            </a:extLst>
          </p:cNvPr>
          <p:cNvSpPr txBox="1"/>
          <p:nvPr/>
        </p:nvSpPr>
        <p:spPr>
          <a:xfrm>
            <a:off x="302077" y="5916333"/>
            <a:ext cx="890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Fig 4: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Schematic for catalysts synthesis using incipient wetness impregnation 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279E00-7AE9-8A59-68C2-D67543B899DA}"/>
              </a:ext>
            </a:extLst>
          </p:cNvPr>
          <p:cNvSpPr txBox="1"/>
          <p:nvPr/>
        </p:nvSpPr>
        <p:spPr>
          <a:xfrm>
            <a:off x="91990" y="1258595"/>
            <a:ext cx="249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RuCl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₃·</a:t>
            </a:r>
            <a:r>
              <a:rPr lang="en-IN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xH₂O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solution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838341-D99E-063C-4BF3-5FF25AE11554}"/>
              </a:ext>
            </a:extLst>
          </p:cNvPr>
          <p:cNvSpPr txBox="1"/>
          <p:nvPr/>
        </p:nvSpPr>
        <p:spPr>
          <a:xfrm>
            <a:off x="2344511" y="1623481"/>
            <a:ext cx="2252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Pressed into pellets, crushed and sieved(150-200µm)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C57FDA4-1E85-03D3-14FA-19183307692A}"/>
              </a:ext>
            </a:extLst>
          </p:cNvPr>
          <p:cNvSpPr/>
          <p:nvPr/>
        </p:nvSpPr>
        <p:spPr>
          <a:xfrm>
            <a:off x="2344511" y="1541509"/>
            <a:ext cx="2105024" cy="112693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35D8DAE5-9F29-DEA2-ACEC-1094E146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6</a:t>
            </a:fld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C73B44-4B15-DAE9-D579-D4FC9F0756FD}"/>
              </a:ext>
            </a:extLst>
          </p:cNvPr>
          <p:cNvSpPr/>
          <p:nvPr/>
        </p:nvSpPr>
        <p:spPr>
          <a:xfrm>
            <a:off x="4596549" y="2104978"/>
            <a:ext cx="7421280" cy="6979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C27835-0271-1160-7134-ADEB384D5FBC}"/>
              </a:ext>
            </a:extLst>
          </p:cNvPr>
          <p:cNvCxnSpPr>
            <a:cxnSpLocks/>
          </p:cNvCxnSpPr>
          <p:nvPr/>
        </p:nvCxnSpPr>
        <p:spPr>
          <a:xfrm flipH="1">
            <a:off x="10760525" y="6133281"/>
            <a:ext cx="5932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84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80F8D-689D-E308-48D0-7EA36E42D8A3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METHODOLOGY CONT.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5C5A0-94FA-0773-87B1-8C84D4B29226}"/>
              </a:ext>
            </a:extLst>
          </p:cNvPr>
          <p:cNvSpPr/>
          <p:nvPr/>
        </p:nvSpPr>
        <p:spPr>
          <a:xfrm>
            <a:off x="562712" y="1714999"/>
            <a:ext cx="892629" cy="3483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0A152-8208-B7D9-E925-FB000C754B5D}"/>
              </a:ext>
            </a:extLst>
          </p:cNvPr>
          <p:cNvSpPr/>
          <p:nvPr/>
        </p:nvSpPr>
        <p:spPr>
          <a:xfrm>
            <a:off x="562711" y="2220506"/>
            <a:ext cx="892629" cy="3483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EF5E9-2068-E2ED-0CC4-13FF1AF9C94C}"/>
              </a:ext>
            </a:extLst>
          </p:cNvPr>
          <p:cNvSpPr/>
          <p:nvPr/>
        </p:nvSpPr>
        <p:spPr>
          <a:xfrm>
            <a:off x="562710" y="2726013"/>
            <a:ext cx="892629" cy="3483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745019-7B32-8B44-2FBC-4F9ECC6E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77" y="1625192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4675271-BF4B-FAC8-992E-D8D59358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77" y="2108245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160BF41-E60C-30CB-33AB-8EC1CDF7E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77" y="2636206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7DBC35-67BE-FFC5-0035-299E103BF4C3}"/>
              </a:ext>
            </a:extLst>
          </p:cNvPr>
          <p:cNvCxnSpPr>
            <a:stCxn id="3" idx="3"/>
            <a:endCxn id="2050" idx="1"/>
          </p:cNvCxnSpPr>
          <p:nvPr/>
        </p:nvCxnSpPr>
        <p:spPr>
          <a:xfrm flipV="1">
            <a:off x="1455341" y="1889170"/>
            <a:ext cx="258536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CCFF82-B1C6-24CA-DB95-5D1085B92839}"/>
              </a:ext>
            </a:extLst>
          </p:cNvPr>
          <p:cNvCxnSpPr/>
          <p:nvPr/>
        </p:nvCxnSpPr>
        <p:spPr>
          <a:xfrm flipV="1">
            <a:off x="1455341" y="2394676"/>
            <a:ext cx="258536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34E534-F2C3-64E3-A8A3-2439C883A2BB}"/>
              </a:ext>
            </a:extLst>
          </p:cNvPr>
          <p:cNvCxnSpPr/>
          <p:nvPr/>
        </p:nvCxnSpPr>
        <p:spPr>
          <a:xfrm flipV="1">
            <a:off x="1452617" y="2916171"/>
            <a:ext cx="258536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8A9E34-0440-FD73-C8B2-213F3F29BCD6}"/>
              </a:ext>
            </a:extLst>
          </p:cNvPr>
          <p:cNvCxnSpPr>
            <a:endCxn id="3" idx="1"/>
          </p:cNvCxnSpPr>
          <p:nvPr/>
        </p:nvCxnSpPr>
        <p:spPr>
          <a:xfrm>
            <a:off x="72855" y="1889170"/>
            <a:ext cx="489857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18B612-25A7-B546-9B92-986B890AFDED}"/>
              </a:ext>
            </a:extLst>
          </p:cNvPr>
          <p:cNvCxnSpPr/>
          <p:nvPr/>
        </p:nvCxnSpPr>
        <p:spPr>
          <a:xfrm>
            <a:off x="59245" y="2394675"/>
            <a:ext cx="489857" cy="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B8EC0B-8311-E49C-7D9F-77DCB3BF86C7}"/>
              </a:ext>
            </a:extLst>
          </p:cNvPr>
          <p:cNvCxnSpPr/>
          <p:nvPr/>
        </p:nvCxnSpPr>
        <p:spPr>
          <a:xfrm>
            <a:off x="45635" y="2900180"/>
            <a:ext cx="489857" cy="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D2944-33C4-EDB7-510D-A216E25B5DE1}"/>
              </a:ext>
            </a:extLst>
          </p:cNvPr>
          <p:cNvCxnSpPr>
            <a:cxnSpLocks/>
          </p:cNvCxnSpPr>
          <p:nvPr/>
        </p:nvCxnSpPr>
        <p:spPr>
          <a:xfrm>
            <a:off x="2152027" y="1889170"/>
            <a:ext cx="18287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D8D1A1-DDF4-6041-3BE2-457B7F3A9C8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152027" y="2392422"/>
            <a:ext cx="1254578" cy="22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970F88-F3FF-48DC-70BF-AD9755D42F25}"/>
              </a:ext>
            </a:extLst>
          </p:cNvPr>
          <p:cNvCxnSpPr>
            <a:cxnSpLocks/>
          </p:cNvCxnSpPr>
          <p:nvPr/>
        </p:nvCxnSpPr>
        <p:spPr>
          <a:xfrm>
            <a:off x="2152027" y="2916171"/>
            <a:ext cx="1906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D691B67-EFD1-E600-CAFF-3F5CA883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605" y="2108245"/>
            <a:ext cx="1303564" cy="56835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E73F43-FEE0-42A5-C1FD-416CA3B1E148}"/>
              </a:ext>
            </a:extLst>
          </p:cNvPr>
          <p:cNvCxnSpPr>
            <a:endCxn id="27" idx="2"/>
          </p:cNvCxnSpPr>
          <p:nvPr/>
        </p:nvCxnSpPr>
        <p:spPr>
          <a:xfrm flipV="1">
            <a:off x="4058387" y="2676599"/>
            <a:ext cx="0" cy="2235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6EA27F-578C-78AD-9E23-A2EA0A4CBC83}"/>
              </a:ext>
            </a:extLst>
          </p:cNvPr>
          <p:cNvCxnSpPr/>
          <p:nvPr/>
        </p:nvCxnSpPr>
        <p:spPr>
          <a:xfrm>
            <a:off x="3980826" y="1889170"/>
            <a:ext cx="0" cy="17417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F85F45-7413-F7C5-747E-BFEDFB38C41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710169" y="2392422"/>
            <a:ext cx="39937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iffuse Reflection Catalysis Package, 220V">
            <a:extLst>
              <a:ext uri="{FF2B5EF4-FFF2-40B4-BE49-F238E27FC236}">
                <a16:creationId xmlns:a16="http://schemas.microsoft.com/office/drawing/2014/main" id="{029F70F1-5A51-CBC1-A276-333943FE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79" y="1409914"/>
            <a:ext cx="961810" cy="96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86FC119-B3B9-ED92-4400-FEA2AD268336}"/>
              </a:ext>
            </a:extLst>
          </p:cNvPr>
          <p:cNvCxnSpPr>
            <a:cxnSpLocks/>
          </p:cNvCxnSpPr>
          <p:nvPr/>
        </p:nvCxnSpPr>
        <p:spPr>
          <a:xfrm>
            <a:off x="6597889" y="1890819"/>
            <a:ext cx="8187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white machine with a black lid&#10;&#10;AI-generated content may be incorrect.">
            <a:extLst>
              <a:ext uri="{FF2B5EF4-FFF2-40B4-BE49-F238E27FC236}">
                <a16:creationId xmlns:a16="http://schemas.microsoft.com/office/drawing/2014/main" id="{99D32CF6-2F94-A015-7338-7B408FD32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000" y="894798"/>
            <a:ext cx="2733544" cy="193833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48C348-E3BC-9C0A-5685-F99604015FC1}"/>
              </a:ext>
            </a:extLst>
          </p:cNvPr>
          <p:cNvCxnSpPr>
            <a:cxnSpLocks/>
          </p:cNvCxnSpPr>
          <p:nvPr/>
        </p:nvCxnSpPr>
        <p:spPr>
          <a:xfrm>
            <a:off x="11046103" y="1890819"/>
            <a:ext cx="0" cy="16579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Monitor with solid fill">
            <a:extLst>
              <a:ext uri="{FF2B5EF4-FFF2-40B4-BE49-F238E27FC236}">
                <a16:creationId xmlns:a16="http://schemas.microsoft.com/office/drawing/2014/main" id="{54BD5805-9927-7E7F-2B7E-D06015938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5081" y="3888336"/>
            <a:ext cx="1673005" cy="167300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F6F230F-DCDB-5E53-6B71-F5EEA74AE0F7}"/>
              </a:ext>
            </a:extLst>
          </p:cNvPr>
          <p:cNvSpPr txBox="1"/>
          <p:nvPr/>
        </p:nvSpPr>
        <p:spPr>
          <a:xfrm>
            <a:off x="703540" y="1694009"/>
            <a:ext cx="88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CO</a:t>
            </a:r>
            <a:r>
              <a:rPr lang="en-IN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6CBC6A-C89C-DE6B-D77F-983526822C98}"/>
              </a:ext>
            </a:extLst>
          </p:cNvPr>
          <p:cNvSpPr txBox="1"/>
          <p:nvPr/>
        </p:nvSpPr>
        <p:spPr>
          <a:xfrm>
            <a:off x="781093" y="2207756"/>
            <a:ext cx="88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IN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A0E127-A567-AA47-8401-F18ABE42CB82}"/>
              </a:ext>
            </a:extLst>
          </p:cNvPr>
          <p:cNvSpPr txBox="1"/>
          <p:nvPr/>
        </p:nvSpPr>
        <p:spPr>
          <a:xfrm>
            <a:off x="747769" y="2723756"/>
            <a:ext cx="88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He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4A44C3-87D7-8F4B-0F77-1066D0A8476A}"/>
              </a:ext>
            </a:extLst>
          </p:cNvPr>
          <p:cNvSpPr txBox="1"/>
          <p:nvPr/>
        </p:nvSpPr>
        <p:spPr>
          <a:xfrm>
            <a:off x="4086947" y="2646004"/>
            <a:ext cx="130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MFC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BBBA50-ADA4-1A7A-E221-F16863521B45}"/>
              </a:ext>
            </a:extLst>
          </p:cNvPr>
          <p:cNvSpPr txBox="1"/>
          <p:nvPr/>
        </p:nvSpPr>
        <p:spPr>
          <a:xfrm>
            <a:off x="5350328" y="926280"/>
            <a:ext cx="211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Temperature 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C40F38-07D9-EC07-2EDA-00D967E64B3B}"/>
              </a:ext>
            </a:extLst>
          </p:cNvPr>
          <p:cNvSpPr txBox="1"/>
          <p:nvPr/>
        </p:nvSpPr>
        <p:spPr>
          <a:xfrm>
            <a:off x="8128698" y="2778344"/>
            <a:ext cx="181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Spectrometer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015698-8249-BB48-D823-FFAD0761AAC1}"/>
              </a:ext>
            </a:extLst>
          </p:cNvPr>
          <p:cNvSpPr txBox="1"/>
          <p:nvPr/>
        </p:nvSpPr>
        <p:spPr>
          <a:xfrm>
            <a:off x="373556" y="5426488"/>
            <a:ext cx="181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Display Output</a:t>
            </a:r>
          </a:p>
        </p:txBody>
      </p:sp>
      <p:pic>
        <p:nvPicPr>
          <p:cNvPr id="56" name="Picture 55" descr="A machine with a screwdriver and a metal object&#10;&#10;AI-generated content may be incorrect.">
            <a:extLst>
              <a:ext uri="{FF2B5EF4-FFF2-40B4-BE49-F238E27FC236}">
                <a16:creationId xmlns:a16="http://schemas.microsoft.com/office/drawing/2014/main" id="{04292B3A-4B28-2E8F-5B7D-19202FF6A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6"/>
          <a:stretch/>
        </p:blipFill>
        <p:spPr>
          <a:xfrm>
            <a:off x="9425520" y="3533926"/>
            <a:ext cx="2398158" cy="1707691"/>
          </a:xfrm>
          <a:prstGeom prst="rect">
            <a:avLst/>
          </a:prstGeom>
        </p:spPr>
      </p:pic>
      <p:pic>
        <p:nvPicPr>
          <p:cNvPr id="58" name="Picture 57" descr="A machine with a magnifying glass&#10;&#10;AI-generated content may be incorrect.">
            <a:extLst>
              <a:ext uri="{FF2B5EF4-FFF2-40B4-BE49-F238E27FC236}">
                <a16:creationId xmlns:a16="http://schemas.microsoft.com/office/drawing/2014/main" id="{3BB4FAAA-A306-C06C-5767-F80CBCB44B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72" y="2741056"/>
            <a:ext cx="2269211" cy="3025615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FCEEE71-B361-8D14-4AA3-45F7DF881092}"/>
              </a:ext>
            </a:extLst>
          </p:cNvPr>
          <p:cNvCxnSpPr>
            <a:cxnSpLocks/>
          </p:cNvCxnSpPr>
          <p:nvPr/>
        </p:nvCxnSpPr>
        <p:spPr>
          <a:xfrm>
            <a:off x="10193544" y="1890819"/>
            <a:ext cx="86211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3" name="Picture 2052" descr="A close-up of a tube&#10;&#10;AI-generated content may be incorrect.">
            <a:extLst>
              <a:ext uri="{FF2B5EF4-FFF2-40B4-BE49-F238E27FC236}">
                <a16:creationId xmlns:a16="http://schemas.microsoft.com/office/drawing/2014/main" id="{ACE5B393-2A6B-8032-A8AD-1F2AC913A2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30088" r="26070" b="30159"/>
          <a:stretch/>
        </p:blipFill>
        <p:spPr>
          <a:xfrm>
            <a:off x="10800517" y="1157681"/>
            <a:ext cx="1164643" cy="1603745"/>
          </a:xfrm>
          <a:prstGeom prst="rect">
            <a:avLst/>
          </a:prstGeom>
        </p:spPr>
      </p:pic>
      <p:sp>
        <p:nvSpPr>
          <p:cNvPr id="2055" name="TextBox 2054">
            <a:extLst>
              <a:ext uri="{FF2B5EF4-FFF2-40B4-BE49-F238E27FC236}">
                <a16:creationId xmlns:a16="http://schemas.microsoft.com/office/drawing/2014/main" id="{FC1B5DC8-22EA-F282-D03A-C0434A0AC942}"/>
              </a:ext>
            </a:extLst>
          </p:cNvPr>
          <p:cNvSpPr txBox="1"/>
          <p:nvPr/>
        </p:nvSpPr>
        <p:spPr>
          <a:xfrm>
            <a:off x="9024257" y="5611154"/>
            <a:ext cx="3167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latin typeface="Cambria" panose="02040503050406030204" pitchFamily="18" charset="0"/>
                <a:ea typeface="Cambria" panose="02040503050406030204" pitchFamily="18" charset="0"/>
              </a:rPr>
              <a:t>Loading the catalyst onto the reaction chamber</a:t>
            </a:r>
          </a:p>
        </p:txBody>
      </p:sp>
      <p:cxnSp>
        <p:nvCxnSpPr>
          <p:cNvPr id="2059" name="Straight Arrow Connector 2058">
            <a:extLst>
              <a:ext uri="{FF2B5EF4-FFF2-40B4-BE49-F238E27FC236}">
                <a16:creationId xmlns:a16="http://schemas.microsoft.com/office/drawing/2014/main" id="{2AA0FA35-CFB3-47CC-E5DA-A628E83D0ADE}"/>
              </a:ext>
            </a:extLst>
          </p:cNvPr>
          <p:cNvCxnSpPr>
            <a:stCxn id="56" idx="1"/>
          </p:cNvCxnSpPr>
          <p:nvPr/>
        </p:nvCxnSpPr>
        <p:spPr>
          <a:xfrm flipH="1" flipV="1">
            <a:off x="7280483" y="4387771"/>
            <a:ext cx="2145037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0" name="TextBox 2059">
            <a:extLst>
              <a:ext uri="{FF2B5EF4-FFF2-40B4-BE49-F238E27FC236}">
                <a16:creationId xmlns:a16="http://schemas.microsoft.com/office/drawing/2014/main" id="{3630EDCD-0B0C-29E0-D034-09F2A81F9248}"/>
              </a:ext>
            </a:extLst>
          </p:cNvPr>
          <p:cNvSpPr txBox="1"/>
          <p:nvPr/>
        </p:nvSpPr>
        <p:spPr>
          <a:xfrm>
            <a:off x="1847099" y="4066148"/>
            <a:ext cx="316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i="1" dirty="0">
                <a:latin typeface="Cambria" panose="02040503050406030204" pitchFamily="18" charset="0"/>
                <a:ea typeface="Cambria" panose="02040503050406030204" pitchFamily="18" charset="0"/>
              </a:rPr>
              <a:t>Placing the reaction chamber onto the praying mantis apparatus</a:t>
            </a:r>
          </a:p>
        </p:txBody>
      </p:sp>
      <p:cxnSp>
        <p:nvCxnSpPr>
          <p:cNvPr id="2062" name="Straight Arrow Connector 2061">
            <a:extLst>
              <a:ext uri="{FF2B5EF4-FFF2-40B4-BE49-F238E27FC236}">
                <a16:creationId xmlns:a16="http://schemas.microsoft.com/office/drawing/2014/main" id="{94A8A451-46C6-853F-1DD4-5FF6A3C07B5B}"/>
              </a:ext>
            </a:extLst>
          </p:cNvPr>
          <p:cNvCxnSpPr>
            <a:cxnSpLocks/>
          </p:cNvCxnSpPr>
          <p:nvPr/>
        </p:nvCxnSpPr>
        <p:spPr>
          <a:xfrm flipH="1">
            <a:off x="1936884" y="4928576"/>
            <a:ext cx="293944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C413457-A91C-D5D9-6CD7-82BFF099FB24}"/>
              </a:ext>
            </a:extLst>
          </p:cNvPr>
          <p:cNvSpPr txBox="1"/>
          <p:nvPr/>
        </p:nvSpPr>
        <p:spPr>
          <a:xfrm>
            <a:off x="458040" y="3196137"/>
            <a:ext cx="211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Pipelines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8C6B27F4-E844-E5F5-A641-D8EFC38E7D54}"/>
              </a:ext>
            </a:extLst>
          </p:cNvPr>
          <p:cNvSpPr txBox="1"/>
          <p:nvPr/>
        </p:nvSpPr>
        <p:spPr>
          <a:xfrm>
            <a:off x="2134458" y="2010292"/>
            <a:ext cx="211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Valves</a:t>
            </a:r>
          </a:p>
        </p:txBody>
      </p: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66795605-4D5B-7C1D-B858-A2FFF5B5B3FB}"/>
              </a:ext>
            </a:extLst>
          </p:cNvPr>
          <p:cNvCxnSpPr/>
          <p:nvPr/>
        </p:nvCxnSpPr>
        <p:spPr>
          <a:xfrm>
            <a:off x="86221" y="1856402"/>
            <a:ext cx="489857" cy="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FF9C018D-4684-EB0A-3913-09B147A18A01}"/>
              </a:ext>
            </a:extLst>
          </p:cNvPr>
          <p:cNvCxnSpPr>
            <a:cxnSpLocks/>
          </p:cNvCxnSpPr>
          <p:nvPr/>
        </p:nvCxnSpPr>
        <p:spPr>
          <a:xfrm>
            <a:off x="2165393" y="1856402"/>
            <a:ext cx="182879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B6BFA38D-4898-34A9-356B-2AA483AC3946}"/>
              </a:ext>
            </a:extLst>
          </p:cNvPr>
          <p:cNvCxnSpPr>
            <a:cxnSpLocks/>
          </p:cNvCxnSpPr>
          <p:nvPr/>
        </p:nvCxnSpPr>
        <p:spPr>
          <a:xfrm flipV="1">
            <a:off x="2165393" y="2359654"/>
            <a:ext cx="1254578" cy="225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67F94FB1-3881-D148-D4B9-7D154DD2164F}"/>
              </a:ext>
            </a:extLst>
          </p:cNvPr>
          <p:cNvCxnSpPr>
            <a:cxnSpLocks/>
          </p:cNvCxnSpPr>
          <p:nvPr/>
        </p:nvCxnSpPr>
        <p:spPr>
          <a:xfrm>
            <a:off x="2165393" y="2883403"/>
            <a:ext cx="190636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Connector: Elbow 2072">
            <a:extLst>
              <a:ext uri="{FF2B5EF4-FFF2-40B4-BE49-F238E27FC236}">
                <a16:creationId xmlns:a16="http://schemas.microsoft.com/office/drawing/2014/main" id="{58DF889E-0126-FF30-00EB-B6FE7A3AA139}"/>
              </a:ext>
            </a:extLst>
          </p:cNvPr>
          <p:cNvCxnSpPr/>
          <p:nvPr/>
        </p:nvCxnSpPr>
        <p:spPr>
          <a:xfrm flipV="1">
            <a:off x="5011272" y="2063341"/>
            <a:ext cx="624807" cy="329081"/>
          </a:xfrm>
          <a:prstGeom prst="bentConnector3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4" name="TextBox 2073">
            <a:extLst>
              <a:ext uri="{FF2B5EF4-FFF2-40B4-BE49-F238E27FC236}">
                <a16:creationId xmlns:a16="http://schemas.microsoft.com/office/drawing/2014/main" id="{C4959D6E-E2E0-5A66-84D5-BE122BF06296}"/>
              </a:ext>
            </a:extLst>
          </p:cNvPr>
          <p:cNvSpPr txBox="1"/>
          <p:nvPr/>
        </p:nvSpPr>
        <p:spPr>
          <a:xfrm>
            <a:off x="576078" y="894503"/>
            <a:ext cx="4609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EXPERIMENTAL SET-UP</a:t>
            </a:r>
          </a:p>
        </p:txBody>
      </p:sp>
      <p:sp>
        <p:nvSpPr>
          <p:cNvPr id="2075" name="Slide Number Placeholder 2074">
            <a:extLst>
              <a:ext uri="{FF2B5EF4-FFF2-40B4-BE49-F238E27FC236}">
                <a16:creationId xmlns:a16="http://schemas.microsoft.com/office/drawing/2014/main" id="{2B6EF3E5-3FBF-A2FF-EAFA-28E26E21D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7</a:t>
            </a:fld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5E25EF-1F36-54CD-F37D-CE25A15D5E43}"/>
              </a:ext>
            </a:extLst>
          </p:cNvPr>
          <p:cNvCxnSpPr>
            <a:cxnSpLocks/>
          </p:cNvCxnSpPr>
          <p:nvPr/>
        </p:nvCxnSpPr>
        <p:spPr>
          <a:xfrm flipH="1" flipV="1">
            <a:off x="6527279" y="5609263"/>
            <a:ext cx="1141188" cy="455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5F3A32-1548-A8B9-13A9-756F05E4D232}"/>
              </a:ext>
            </a:extLst>
          </p:cNvPr>
          <p:cNvSpPr txBox="1"/>
          <p:nvPr/>
        </p:nvSpPr>
        <p:spPr>
          <a:xfrm>
            <a:off x="7377632" y="6087920"/>
            <a:ext cx="152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Flow in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F2B948-15FC-EB4A-4067-4A772B209797}"/>
              </a:ext>
            </a:extLst>
          </p:cNvPr>
          <p:cNvCxnSpPr>
            <a:cxnSpLocks/>
          </p:cNvCxnSpPr>
          <p:nvPr/>
        </p:nvCxnSpPr>
        <p:spPr>
          <a:xfrm flipH="1">
            <a:off x="4908347" y="5582005"/>
            <a:ext cx="588940" cy="3814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5E73F3-2FD3-FA2A-1F4D-AE12891B34B8}"/>
              </a:ext>
            </a:extLst>
          </p:cNvPr>
          <p:cNvSpPr txBox="1"/>
          <p:nvPr/>
        </p:nvSpPr>
        <p:spPr>
          <a:xfrm>
            <a:off x="4086947" y="6008007"/>
            <a:ext cx="152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Flow Out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265805-45B8-B470-D027-9B5D5A961A29}"/>
              </a:ext>
            </a:extLst>
          </p:cNvPr>
          <p:cNvCxnSpPr>
            <a:cxnSpLocks/>
          </p:cNvCxnSpPr>
          <p:nvPr/>
        </p:nvCxnSpPr>
        <p:spPr>
          <a:xfrm flipH="1" flipV="1">
            <a:off x="6159198" y="5551638"/>
            <a:ext cx="563082" cy="5636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890B17-B2C2-3F41-C332-BC8702D9CCAF}"/>
              </a:ext>
            </a:extLst>
          </p:cNvPr>
          <p:cNvSpPr txBox="1"/>
          <p:nvPr/>
        </p:nvSpPr>
        <p:spPr>
          <a:xfrm>
            <a:off x="6241303" y="6084212"/>
            <a:ext cx="152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Chiller in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579E81-D9D7-6C1B-DA59-4615F2173DE6}"/>
              </a:ext>
            </a:extLst>
          </p:cNvPr>
          <p:cNvSpPr txBox="1"/>
          <p:nvPr/>
        </p:nvSpPr>
        <p:spPr>
          <a:xfrm>
            <a:off x="5125250" y="6106289"/>
            <a:ext cx="152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Chiller out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42E491-6E30-6B63-1AE5-0A374225FA05}"/>
              </a:ext>
            </a:extLst>
          </p:cNvPr>
          <p:cNvCxnSpPr>
            <a:cxnSpLocks/>
          </p:cNvCxnSpPr>
          <p:nvPr/>
        </p:nvCxnSpPr>
        <p:spPr>
          <a:xfrm flipH="1">
            <a:off x="5708494" y="5616084"/>
            <a:ext cx="89461" cy="481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92424A0-6421-B5CA-9286-B993C242C8B8}"/>
              </a:ext>
            </a:extLst>
          </p:cNvPr>
          <p:cNvCxnSpPr/>
          <p:nvPr/>
        </p:nvCxnSpPr>
        <p:spPr>
          <a:xfrm rot="5400000" flipH="1" flipV="1">
            <a:off x="9316077" y="4792434"/>
            <a:ext cx="1228313" cy="418989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237D7D-A357-04B9-28A8-720AF5E8EC4B}"/>
              </a:ext>
            </a:extLst>
          </p:cNvPr>
          <p:cNvCxnSpPr>
            <a:cxnSpLocks/>
          </p:cNvCxnSpPr>
          <p:nvPr/>
        </p:nvCxnSpPr>
        <p:spPr>
          <a:xfrm>
            <a:off x="9024257" y="3494564"/>
            <a:ext cx="2182728" cy="270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7E9E118-F530-9CF4-7C0A-98A3F66439EB}"/>
              </a:ext>
            </a:extLst>
          </p:cNvPr>
          <p:cNvSpPr txBox="1"/>
          <p:nvPr/>
        </p:nvSpPr>
        <p:spPr>
          <a:xfrm>
            <a:off x="7326424" y="3160642"/>
            <a:ext cx="211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Thermocouple attached to TC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905AB4D-737E-E804-E665-266551A5CC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614" y="4309385"/>
            <a:ext cx="1099560" cy="64472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E2041C5-2C75-EC82-E5B7-32D647CEE9AF}"/>
              </a:ext>
            </a:extLst>
          </p:cNvPr>
          <p:cNvSpPr txBox="1"/>
          <p:nvPr/>
        </p:nvSpPr>
        <p:spPr>
          <a:xfrm>
            <a:off x="4029225" y="6516224"/>
            <a:ext cx="5868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Fig 5: Schematic of the Experimental Set-up</a:t>
            </a:r>
          </a:p>
        </p:txBody>
      </p:sp>
    </p:spTree>
    <p:extLst>
      <p:ext uri="{BB962C8B-B14F-4D97-AF65-F5344CB8AC3E}">
        <p14:creationId xmlns:p14="http://schemas.microsoft.com/office/powerpoint/2010/main" val="295391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6AA3B6-035B-3C37-4E3C-E6787481EFA6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METHODOLOGY CONT.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99BF17-5B16-233D-6CE5-DB9F8AC42E46}"/>
              </a:ext>
            </a:extLst>
          </p:cNvPr>
          <p:cNvSpPr/>
          <p:nvPr/>
        </p:nvSpPr>
        <p:spPr>
          <a:xfrm>
            <a:off x="304852" y="2284916"/>
            <a:ext cx="2558125" cy="4782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Catalyst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8E757-E505-5086-A9A0-C9A1D4E64173}"/>
              </a:ext>
            </a:extLst>
          </p:cNvPr>
          <p:cNvSpPr txBox="1"/>
          <p:nvPr/>
        </p:nvSpPr>
        <p:spPr>
          <a:xfrm>
            <a:off x="174215" y="835288"/>
            <a:ext cx="691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EXPERIMENTAL PROCEDURE for Ru/TiO</a:t>
            </a:r>
            <a:r>
              <a:rPr lang="en-IN" sz="2400" b="1" baseline="-25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sz="2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D2113C-7BA3-6401-1961-A8F596C9B20C}"/>
              </a:ext>
            </a:extLst>
          </p:cNvPr>
          <p:cNvSpPr/>
          <p:nvPr/>
        </p:nvSpPr>
        <p:spPr>
          <a:xfrm>
            <a:off x="3369188" y="2284916"/>
            <a:ext cx="2558125" cy="4782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Catalyst Reduction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05A8AE-5677-262A-55FC-8C87463080DD}"/>
              </a:ext>
            </a:extLst>
          </p:cNvPr>
          <p:cNvSpPr/>
          <p:nvPr/>
        </p:nvSpPr>
        <p:spPr>
          <a:xfrm>
            <a:off x="6477052" y="2284916"/>
            <a:ext cx="2558125" cy="4782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He Purge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81359C-E04B-2E65-6867-A2761F552581}"/>
              </a:ext>
            </a:extLst>
          </p:cNvPr>
          <p:cNvSpPr/>
          <p:nvPr/>
        </p:nvSpPr>
        <p:spPr>
          <a:xfrm>
            <a:off x="9372635" y="2284916"/>
            <a:ext cx="2558125" cy="5834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Background Spectrum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34751-15F5-7AF8-D824-BA9EC6F28959}"/>
              </a:ext>
            </a:extLst>
          </p:cNvPr>
          <p:cNvSpPr txBox="1"/>
          <p:nvPr/>
        </p:nvSpPr>
        <p:spPr>
          <a:xfrm>
            <a:off x="424559" y="2835904"/>
            <a:ext cx="23404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Load 1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wt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% Ru/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TiO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₂ catalyst into the DRIFTS (Praying Mantis) reaction cell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DDDB27-BEA1-7376-039D-543E0F2B257D}"/>
              </a:ext>
            </a:extLst>
          </p:cNvPr>
          <p:cNvSpPr txBox="1"/>
          <p:nvPr/>
        </p:nvSpPr>
        <p:spPr>
          <a:xfrm>
            <a:off x="3630430" y="2864989"/>
            <a:ext cx="2340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Reduce at 250 °C for 3.5 hours under H₂. MFCs calibrated for H₂ and He.</a:t>
            </a:r>
            <a:endParaRPr lang="en-IN" sz="16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D56753-48BB-2079-E4D7-90105483AF59}"/>
              </a:ext>
            </a:extLst>
          </p:cNvPr>
          <p:cNvSpPr txBox="1"/>
          <p:nvPr/>
        </p:nvSpPr>
        <p:spPr>
          <a:xfrm>
            <a:off x="6694749" y="2944583"/>
            <a:ext cx="234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Purge system with He for 30 minutes to remove residual gases.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F3AE66-35D3-AF93-3BC7-E5DB5F5D43D0}"/>
              </a:ext>
            </a:extLst>
          </p:cNvPr>
          <p:cNvSpPr txBox="1"/>
          <p:nvPr/>
        </p:nvSpPr>
        <p:spPr>
          <a:xfrm>
            <a:off x="9514129" y="2927151"/>
            <a:ext cx="2340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Cool to 50 °C, introduce liquid nitrogen, and collect background spectra.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F244E43-4F72-901D-7D36-E906AF84E843}"/>
              </a:ext>
            </a:extLst>
          </p:cNvPr>
          <p:cNvSpPr/>
          <p:nvPr/>
        </p:nvSpPr>
        <p:spPr>
          <a:xfrm>
            <a:off x="9372635" y="4483831"/>
            <a:ext cx="2558125" cy="5834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CO</a:t>
            </a:r>
            <a:r>
              <a:rPr lang="en-IN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 Adsorption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644D79-C966-5AE3-6312-133E51158F8F}"/>
              </a:ext>
            </a:extLst>
          </p:cNvPr>
          <p:cNvSpPr/>
          <p:nvPr/>
        </p:nvSpPr>
        <p:spPr>
          <a:xfrm>
            <a:off x="6585900" y="4483831"/>
            <a:ext cx="2558125" cy="5834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Post-Adsorption Purge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72BCBEC-C4F5-3E77-6310-20DB51AF7E50}"/>
              </a:ext>
            </a:extLst>
          </p:cNvPr>
          <p:cNvSpPr/>
          <p:nvPr/>
        </p:nvSpPr>
        <p:spPr>
          <a:xfrm>
            <a:off x="3434486" y="4456268"/>
            <a:ext cx="2558125" cy="5834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Methanation Preparation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5A35294-29AF-1951-1AF7-386DA8C483E4}"/>
              </a:ext>
            </a:extLst>
          </p:cNvPr>
          <p:cNvSpPr/>
          <p:nvPr/>
        </p:nvSpPr>
        <p:spPr>
          <a:xfrm>
            <a:off x="228652" y="4483831"/>
            <a:ext cx="2558125" cy="5834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CO</a:t>
            </a:r>
            <a:r>
              <a:rPr lang="en-IN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 Methanation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CA6319-933A-4A73-CC0B-CDBC8F720D42}"/>
              </a:ext>
            </a:extLst>
          </p:cNvPr>
          <p:cNvSpPr txBox="1"/>
          <p:nvPr/>
        </p:nvSpPr>
        <p:spPr>
          <a:xfrm>
            <a:off x="9514129" y="5158009"/>
            <a:ext cx="25581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Introduce CO</a:t>
            </a:r>
            <a:r>
              <a:rPr lang="en-US" sz="1600" b="1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at 150-400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°C (50 °C intervals) and also collected spectra at 200</a:t>
            </a:r>
            <a:r>
              <a:rPr lang="en-US" b="1" baseline="30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 for 1 hour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F1F03A-47AC-B51F-9BAB-E107B5C680CD}"/>
              </a:ext>
            </a:extLst>
          </p:cNvPr>
          <p:cNvSpPr txBox="1"/>
          <p:nvPr/>
        </p:nvSpPr>
        <p:spPr>
          <a:xfrm>
            <a:off x="6694749" y="5173397"/>
            <a:ext cx="2558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Purge with He for 30 minutes to clear surface.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1007F4-FD73-454E-ECB7-B01D6F186CA4}"/>
              </a:ext>
            </a:extLst>
          </p:cNvPr>
          <p:cNvSpPr txBox="1"/>
          <p:nvPr/>
        </p:nvSpPr>
        <p:spPr>
          <a:xfrm>
            <a:off x="3592329" y="5164041"/>
            <a:ext cx="2558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Re-calibrate MFCs for CO₂ and H₂ flow.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63DE11-7270-5408-5EAE-58D83E707816}"/>
              </a:ext>
            </a:extLst>
          </p:cNvPr>
          <p:cNvSpPr txBox="1"/>
          <p:nvPr/>
        </p:nvSpPr>
        <p:spPr>
          <a:xfrm>
            <a:off x="182442" y="5104143"/>
            <a:ext cx="2971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Introduce CO</a:t>
            </a:r>
            <a:r>
              <a:rPr lang="en-US" sz="1600" b="1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+ H</a:t>
            </a:r>
            <a:r>
              <a:rPr lang="en-US" sz="1600" b="1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at 150-400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°C.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Time-dependent methanation study at 300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°C for 1 hour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3FADED8-8C6F-2248-FC2A-875F886401B9}"/>
              </a:ext>
            </a:extLst>
          </p:cNvPr>
          <p:cNvSpPr/>
          <p:nvPr/>
        </p:nvSpPr>
        <p:spPr>
          <a:xfrm>
            <a:off x="2764987" y="1716954"/>
            <a:ext cx="843653" cy="4616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1110D463-B01D-D21B-4951-6ADB997D0A7C}"/>
              </a:ext>
            </a:extLst>
          </p:cNvPr>
          <p:cNvSpPr/>
          <p:nvPr/>
        </p:nvSpPr>
        <p:spPr>
          <a:xfrm>
            <a:off x="5676959" y="1672763"/>
            <a:ext cx="843653" cy="4616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E0CB754-B0A6-BF2E-7B9E-150C6E1302EF}"/>
              </a:ext>
            </a:extLst>
          </p:cNvPr>
          <p:cNvSpPr/>
          <p:nvPr/>
        </p:nvSpPr>
        <p:spPr>
          <a:xfrm>
            <a:off x="8588931" y="1628572"/>
            <a:ext cx="843653" cy="4616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FB904D5-B56B-2CDF-C6F4-C5746770F5EC}"/>
              </a:ext>
            </a:extLst>
          </p:cNvPr>
          <p:cNvSpPr/>
          <p:nvPr/>
        </p:nvSpPr>
        <p:spPr>
          <a:xfrm rot="5400000">
            <a:off x="11430088" y="3619994"/>
            <a:ext cx="843653" cy="4616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08E6E49C-88B6-A13C-4CE2-060CDB3C0E47}"/>
              </a:ext>
            </a:extLst>
          </p:cNvPr>
          <p:cNvSpPr/>
          <p:nvPr/>
        </p:nvSpPr>
        <p:spPr>
          <a:xfrm flipH="1">
            <a:off x="8621521" y="4003354"/>
            <a:ext cx="843653" cy="4616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FC18F76-969D-7CAB-C49A-F1B74A9CE3CD}"/>
              </a:ext>
            </a:extLst>
          </p:cNvPr>
          <p:cNvSpPr/>
          <p:nvPr/>
        </p:nvSpPr>
        <p:spPr>
          <a:xfrm flipH="1">
            <a:off x="5674173" y="3964882"/>
            <a:ext cx="843653" cy="4616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751FD57-9CE9-393A-A12C-0736B023E8A7}"/>
              </a:ext>
            </a:extLst>
          </p:cNvPr>
          <p:cNvSpPr/>
          <p:nvPr/>
        </p:nvSpPr>
        <p:spPr>
          <a:xfrm flipH="1">
            <a:off x="2558108" y="4024409"/>
            <a:ext cx="843653" cy="4616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E251762-8698-500E-0B55-31C13836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63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0C99DC-F170-972A-F7B1-7510C4C1EFB7}"/>
              </a:ext>
            </a:extLst>
          </p:cNvPr>
          <p:cNvSpPr/>
          <p:nvPr/>
        </p:nvSpPr>
        <p:spPr>
          <a:xfrm>
            <a:off x="0" y="-25317"/>
            <a:ext cx="12192000" cy="706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 &amp; DISCUSSION – CO</a:t>
            </a:r>
            <a:r>
              <a:rPr lang="en-IN" sz="2800" b="1" baseline="-250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28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ADSORPTION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5C649BF-73CA-110F-18C7-7A288BB01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t="3168"/>
          <a:stretch/>
        </p:blipFill>
        <p:spPr>
          <a:xfrm>
            <a:off x="189707" y="1045029"/>
            <a:ext cx="5906293" cy="3407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64C13D-824D-8B64-FD5A-26352DD6580F}"/>
              </a:ext>
            </a:extLst>
          </p:cNvPr>
          <p:cNvSpPr txBox="1"/>
          <p:nvPr/>
        </p:nvSpPr>
        <p:spPr>
          <a:xfrm>
            <a:off x="304800" y="4816250"/>
            <a:ext cx="33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Observations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95A0-D74A-86D6-4873-AD80AB3BADFB}"/>
              </a:ext>
            </a:extLst>
          </p:cNvPr>
          <p:cNvSpPr txBox="1"/>
          <p:nvPr/>
        </p:nvSpPr>
        <p:spPr>
          <a:xfrm>
            <a:off x="206830" y="5308061"/>
            <a:ext cx="397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Maximum absorption observed at 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200</a:t>
            </a:r>
            <a:r>
              <a:rPr lang="en-IN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B3245-96E2-1FF7-C5DB-7161E5A080C7}"/>
              </a:ext>
            </a:extLst>
          </p:cNvPr>
          <p:cNvSpPr txBox="1"/>
          <p:nvPr/>
        </p:nvSpPr>
        <p:spPr>
          <a:xfrm>
            <a:off x="4114801" y="5212806"/>
            <a:ext cx="407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Formation of bicarbonate (HCO</a:t>
            </a:r>
            <a:r>
              <a:rPr lang="en-IN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IN" baseline="30000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) species observed at 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1612 cm</a:t>
            </a:r>
            <a:r>
              <a:rPr lang="en-IN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-1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. Hydroxyl band gradually decreases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A43D3-8B39-67CB-958E-45453EC2570A}"/>
              </a:ext>
            </a:extLst>
          </p:cNvPr>
          <p:cNvSpPr txBox="1"/>
          <p:nvPr/>
        </p:nvSpPr>
        <p:spPr>
          <a:xfrm>
            <a:off x="8196942" y="5169561"/>
            <a:ext cx="378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HCO</a:t>
            </a:r>
            <a:r>
              <a:rPr lang="en-IN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IN" baseline="30000" dirty="0"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bands 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disappear.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Simultaneous 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emergence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of HCOO</a:t>
            </a:r>
            <a:r>
              <a:rPr lang="en-IN" baseline="30000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BDD0F5-A25B-C4F2-73E0-D1CC218DB081}"/>
              </a:ext>
            </a:extLst>
          </p:cNvPr>
          <p:cNvSpPr txBox="1"/>
          <p:nvPr/>
        </p:nvSpPr>
        <p:spPr>
          <a:xfrm>
            <a:off x="664029" y="4433882"/>
            <a:ext cx="7881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Fig 8: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in-situ DRIFT spectra during CO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adsorption over 1 % Ru/TiO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sz="1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CC74B-68D0-89A3-7E87-B2558CFDDF75}"/>
              </a:ext>
            </a:extLst>
          </p:cNvPr>
          <p:cNvSpPr txBox="1"/>
          <p:nvPr/>
        </p:nvSpPr>
        <p:spPr>
          <a:xfrm>
            <a:off x="6477000" y="4470107"/>
            <a:ext cx="7881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Fig 9: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in-situ DRIFT spectra during CO</a:t>
            </a:r>
            <a:r>
              <a:rPr lang="en-IN" sz="14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 adsorption at 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200</a:t>
            </a:r>
            <a:r>
              <a:rPr lang="en-IN" sz="1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C  </a:t>
            </a:r>
            <a:r>
              <a:rPr lang="en-IN" sz="1400" i="1" dirty="0">
                <a:latin typeface="Cambria" panose="02040503050406030204" pitchFamily="18" charset="0"/>
                <a:ea typeface="Cambria" panose="02040503050406030204" pitchFamily="18" charset="0"/>
              </a:rPr>
              <a:t>for 1 hour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4A71780-8810-2C7F-17C8-DBA95A84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239DB-CD4D-442B-9D04-6FC5F5BCAE68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AFDF628-8215-B950-38AA-9F35FA832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7419" r="11374"/>
          <a:stretch/>
        </p:blipFill>
        <p:spPr>
          <a:xfrm>
            <a:off x="6150429" y="944495"/>
            <a:ext cx="5747657" cy="35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93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4559</TotalTime>
  <Words>1984</Words>
  <Application>Microsoft Office PowerPoint</Application>
  <PresentationFormat>Widescreen</PresentationFormat>
  <Paragraphs>284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Cambria</vt:lpstr>
      <vt:lpstr>ElsevierGulliver</vt:lpstr>
      <vt:lpstr>Manrope Var</vt:lpstr>
      <vt:lpstr>Poppins Medium</vt:lpstr>
      <vt:lpstr>Quicksand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Arghadeep Biswas</dc:creator>
  <cp:lastModifiedBy>Arghadeep Biswas</cp:lastModifiedBy>
  <cp:revision>6</cp:revision>
  <dcterms:created xsi:type="dcterms:W3CDTF">2025-04-12T12:37:06Z</dcterms:created>
  <dcterms:modified xsi:type="dcterms:W3CDTF">2025-05-09T13:38:56Z</dcterms:modified>
</cp:coreProperties>
</file>